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ink/ink1.xml" ContentType="application/inkml+xml"/>
  <Override PartName="/ppt/ink/ink2.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ink/ink3.xml" ContentType="application/inkml+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5.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708" r:id="rId2"/>
    <p:sldMasterId id="2147483722" r:id="rId3"/>
    <p:sldMasterId id="2147483735" r:id="rId4"/>
  </p:sldMasterIdLst>
  <p:notesMasterIdLst>
    <p:notesMasterId r:id="rId55"/>
  </p:notesMasterIdLst>
  <p:sldIdLst>
    <p:sldId id="553" r:id="rId5"/>
    <p:sldId id="554" r:id="rId6"/>
    <p:sldId id="556" r:id="rId7"/>
    <p:sldId id="367" r:id="rId8"/>
    <p:sldId id="460" r:id="rId9"/>
    <p:sldId id="521" r:id="rId10"/>
    <p:sldId id="588" r:id="rId11"/>
    <p:sldId id="522" r:id="rId12"/>
    <p:sldId id="557" r:id="rId13"/>
    <p:sldId id="558" r:id="rId14"/>
    <p:sldId id="587" r:id="rId15"/>
    <p:sldId id="586" r:id="rId16"/>
    <p:sldId id="523" r:id="rId17"/>
    <p:sldId id="524" r:id="rId18"/>
    <p:sldId id="559" r:id="rId19"/>
    <p:sldId id="561" r:id="rId20"/>
    <p:sldId id="560" r:id="rId21"/>
    <p:sldId id="525" r:id="rId22"/>
    <p:sldId id="527" r:id="rId23"/>
    <p:sldId id="562" r:id="rId24"/>
    <p:sldId id="563" r:id="rId25"/>
    <p:sldId id="564" r:id="rId26"/>
    <p:sldId id="565" r:id="rId27"/>
    <p:sldId id="566" r:id="rId28"/>
    <p:sldId id="544" r:id="rId29"/>
    <p:sldId id="542" r:id="rId30"/>
    <p:sldId id="546" r:id="rId31"/>
    <p:sldId id="567" r:id="rId32"/>
    <p:sldId id="568" r:id="rId33"/>
    <p:sldId id="571" r:id="rId34"/>
    <p:sldId id="547" r:id="rId35"/>
    <p:sldId id="543" r:id="rId36"/>
    <p:sldId id="573" r:id="rId37"/>
    <p:sldId id="570" r:id="rId38"/>
    <p:sldId id="575" r:id="rId39"/>
    <p:sldId id="576" r:id="rId40"/>
    <p:sldId id="577" r:id="rId41"/>
    <p:sldId id="578" r:id="rId42"/>
    <p:sldId id="580" r:id="rId43"/>
    <p:sldId id="579" r:id="rId44"/>
    <p:sldId id="581" r:id="rId45"/>
    <p:sldId id="548" r:id="rId46"/>
    <p:sldId id="582" r:id="rId47"/>
    <p:sldId id="549" r:id="rId48"/>
    <p:sldId id="550" r:id="rId49"/>
    <p:sldId id="583" r:id="rId50"/>
    <p:sldId id="584" r:id="rId51"/>
    <p:sldId id="585" r:id="rId52"/>
    <p:sldId id="551" r:id="rId53"/>
    <p:sldId id="552" r:id="rId54"/>
  </p:sldIdLst>
  <p:sldSz cx="9144000" cy="5143500" type="screen16x9"/>
  <p:notesSz cx="6858000" cy="9144000"/>
  <p:custDataLst>
    <p:tags r:id="rId5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8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66"/>
    <a:srgbClr val="0000CC"/>
    <a:srgbClr val="00CC00"/>
    <a:srgbClr val="CCFF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1" autoAdjust="0"/>
    <p:restoredTop sz="99822" autoAdjust="0"/>
  </p:normalViewPr>
  <p:slideViewPr>
    <p:cSldViewPr>
      <p:cViewPr varScale="1">
        <p:scale>
          <a:sx n="91" d="100"/>
          <a:sy n="91" d="100"/>
        </p:scale>
        <p:origin x="67" y="811"/>
      </p:cViewPr>
      <p:guideLst>
        <p:guide orient="horz" pos="1188"/>
        <p:guide pos="2880"/>
      </p:guideLst>
    </p:cSldViewPr>
  </p:slideViewPr>
  <p:outlineViewPr>
    <p:cViewPr>
      <p:scale>
        <a:sx n="33" d="100"/>
        <a:sy n="33" d="100"/>
      </p:scale>
      <p:origin x="0" y="1440"/>
    </p:cViewPr>
  </p:outlineViewPr>
  <p:notesTextViewPr>
    <p:cViewPr>
      <p:scale>
        <a:sx n="1" d="1"/>
        <a:sy n="1" d="1"/>
      </p:scale>
      <p:origin x="0" y="0"/>
    </p:cViewPr>
  </p:notesTextViewPr>
  <p:sorterViewPr>
    <p:cViewPr>
      <p:scale>
        <a:sx n="100" d="100"/>
        <a:sy n="100" d="100"/>
      </p:scale>
      <p:origin x="0" y="6557"/>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s>
</file>

<file path=ppt/diagrams/_rels/data1.xml.rels><?xml version="1.0" encoding="UTF-8" standalone="yes"?>
<Relationships xmlns="http://schemas.openxmlformats.org/package/2006/relationships"><Relationship Id="rId3" Type="http://schemas.openxmlformats.org/officeDocument/2006/relationships/hyperlink" Target="http://the-smirnovs.org/info/stemming.pdf" TargetMode="External"/><Relationship Id="rId2" Type="http://schemas.openxmlformats.org/officeDocument/2006/relationships/hyperlink" Target="http://qaa.ath.cx/porter_js_demo.html" TargetMode="External"/><Relationship Id="rId1" Type="http://schemas.openxmlformats.org/officeDocument/2006/relationships/hyperlink" Target="http://tartarus.org/~martin/PorterStemmer/"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FC044B-0B52-4864-B349-DF68595F141E}"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zh-CN" altLang="en-US"/>
        </a:p>
      </dgm:t>
    </dgm:pt>
    <dgm:pt modelId="{FB91C927-24D0-4928-ACB2-357F110F08AB}">
      <dgm:prSet/>
      <dgm:spPr/>
      <dgm:t>
        <a:bodyPr/>
        <a:lstStyle/>
        <a:p>
          <a:pPr rtl="0"/>
          <a:r>
            <a:rPr lang="en-US" dirty="0" smtClean="0"/>
            <a:t>“Overview of Stemming Algorithms” Ilia Smirnov</a:t>
          </a:r>
          <a:endParaRPr lang="zh-CN" dirty="0"/>
        </a:p>
      </dgm:t>
    </dgm:pt>
    <dgm:pt modelId="{94193097-2A0E-46EE-AEF1-97A4B7C948FB}" type="parTrans" cxnId="{5AEF1D87-9898-4782-855A-E3F4508F4E20}">
      <dgm:prSet/>
      <dgm:spPr/>
      <dgm:t>
        <a:bodyPr/>
        <a:lstStyle/>
        <a:p>
          <a:endParaRPr lang="zh-CN" altLang="en-US"/>
        </a:p>
      </dgm:t>
    </dgm:pt>
    <dgm:pt modelId="{2654833F-D82D-4E93-90E9-78CF17D79DAC}" type="sibTrans" cxnId="{5AEF1D87-9898-4782-855A-E3F4508F4E20}">
      <dgm:prSet/>
      <dgm:spPr/>
      <dgm:t>
        <a:bodyPr/>
        <a:lstStyle/>
        <a:p>
          <a:endParaRPr lang="zh-CN" altLang="en-US"/>
        </a:p>
      </dgm:t>
    </dgm:pt>
    <dgm:pt modelId="{FB98E9E6-8E22-41F1-8D2E-94D6ED688387}">
      <dgm:prSet/>
      <dgm:spPr/>
      <dgm:t>
        <a:bodyPr/>
        <a:lstStyle/>
        <a:p>
          <a:pPr rtl="0"/>
          <a:r>
            <a:rPr lang="en-US" dirty="0" smtClean="0"/>
            <a:t>Dr. Martin Porter's stemmer page</a:t>
          </a:r>
          <a:endParaRPr lang="zh-CN" dirty="0"/>
        </a:p>
      </dgm:t>
    </dgm:pt>
    <dgm:pt modelId="{50A8DF42-C5B0-4ADA-A5D7-EA3429856656}" type="parTrans" cxnId="{BF0B2917-27FB-4018-B21A-B901D46317AB}">
      <dgm:prSet/>
      <dgm:spPr/>
      <dgm:t>
        <a:bodyPr/>
        <a:lstStyle/>
        <a:p>
          <a:endParaRPr lang="zh-CN" altLang="en-US"/>
        </a:p>
      </dgm:t>
    </dgm:pt>
    <dgm:pt modelId="{31068E61-2CD6-4A3F-802F-16C7D5CF6B76}" type="sibTrans" cxnId="{BF0B2917-27FB-4018-B21A-B901D46317AB}">
      <dgm:prSet/>
      <dgm:spPr/>
      <dgm:t>
        <a:bodyPr/>
        <a:lstStyle/>
        <a:p>
          <a:endParaRPr lang="zh-CN" altLang="en-US"/>
        </a:p>
      </dgm:t>
    </dgm:pt>
    <dgm:pt modelId="{FDBDA97B-3130-4E44-8AEB-0CFE9731DCA1}">
      <dgm:prSet/>
      <dgm:spPr/>
      <dgm:t>
        <a:bodyPr/>
        <a:lstStyle/>
        <a:p>
          <a:pPr rtl="0"/>
          <a:r>
            <a:rPr lang="en-US" dirty="0" smtClean="0">
              <a:hlinkClick xmlns:r="http://schemas.openxmlformats.org/officeDocument/2006/relationships" r:id="rId1"/>
            </a:rPr>
            <a:t>http://tartarus.org/~martin/PorterStemmer/</a:t>
          </a:r>
          <a:r>
            <a:rPr lang="en-US" dirty="0" smtClean="0"/>
            <a:t> </a:t>
          </a:r>
          <a:endParaRPr lang="zh-CN" dirty="0"/>
        </a:p>
      </dgm:t>
    </dgm:pt>
    <dgm:pt modelId="{04100882-FA41-4C31-9189-3CDF8512471D}" type="parTrans" cxnId="{5FCACE9B-4BFD-4CD1-89D3-8D7E74DAE2CD}">
      <dgm:prSet/>
      <dgm:spPr/>
      <dgm:t>
        <a:bodyPr/>
        <a:lstStyle/>
        <a:p>
          <a:endParaRPr lang="zh-CN" altLang="en-US"/>
        </a:p>
      </dgm:t>
    </dgm:pt>
    <dgm:pt modelId="{D0F714F4-2110-413F-9F80-F98CEE892DB4}" type="sibTrans" cxnId="{5FCACE9B-4BFD-4CD1-89D3-8D7E74DAE2CD}">
      <dgm:prSet/>
      <dgm:spPr/>
      <dgm:t>
        <a:bodyPr/>
        <a:lstStyle/>
        <a:p>
          <a:endParaRPr lang="zh-CN" altLang="en-US"/>
        </a:p>
      </dgm:t>
    </dgm:pt>
    <dgm:pt modelId="{4BD10F44-7852-4C8F-ABD7-50FC1FB7FBEB}">
      <dgm:prSet/>
      <dgm:spPr/>
      <dgm:t>
        <a:bodyPr/>
        <a:lstStyle/>
        <a:p>
          <a:pPr rtl="0"/>
          <a:r>
            <a:rPr lang="en-US" dirty="0" err="1" smtClean="0"/>
            <a:t>Javascript</a:t>
          </a:r>
          <a:r>
            <a:rPr lang="en-US" dirty="0" smtClean="0"/>
            <a:t> demo</a:t>
          </a:r>
          <a:endParaRPr lang="zh-CN" dirty="0"/>
        </a:p>
      </dgm:t>
    </dgm:pt>
    <dgm:pt modelId="{9E476615-CB25-4323-843D-D9F335796774}" type="parTrans" cxnId="{BECE1386-2E0A-44B5-AB05-4FFB4F50C2F7}">
      <dgm:prSet/>
      <dgm:spPr/>
      <dgm:t>
        <a:bodyPr/>
        <a:lstStyle/>
        <a:p>
          <a:endParaRPr lang="zh-CN" altLang="en-US"/>
        </a:p>
      </dgm:t>
    </dgm:pt>
    <dgm:pt modelId="{609E57A4-2EEF-432A-9DCB-F19DE45E31A8}" type="sibTrans" cxnId="{BECE1386-2E0A-44B5-AB05-4FFB4F50C2F7}">
      <dgm:prSet/>
      <dgm:spPr/>
      <dgm:t>
        <a:bodyPr/>
        <a:lstStyle/>
        <a:p>
          <a:endParaRPr lang="zh-CN" altLang="en-US"/>
        </a:p>
      </dgm:t>
    </dgm:pt>
    <dgm:pt modelId="{9E9ABC82-EF8D-4F03-B2BB-047DEB6F94AB}">
      <dgm:prSet/>
      <dgm:spPr/>
      <dgm:t>
        <a:bodyPr/>
        <a:lstStyle/>
        <a:p>
          <a:pPr rtl="0"/>
          <a:r>
            <a:rPr lang="en-US" dirty="0" smtClean="0">
              <a:hlinkClick xmlns:r="http://schemas.openxmlformats.org/officeDocument/2006/relationships" r:id="rId2"/>
            </a:rPr>
            <a:t>http://qaa.ath.cx/porter_js_demo.html</a:t>
          </a:r>
          <a:r>
            <a:rPr lang="en-US" dirty="0" smtClean="0"/>
            <a:t> </a:t>
          </a:r>
          <a:endParaRPr lang="zh-CN" dirty="0"/>
        </a:p>
      </dgm:t>
    </dgm:pt>
    <dgm:pt modelId="{968D83C7-4086-49F4-9E23-D928A45EA78E}" type="parTrans" cxnId="{09340CB2-15F0-4714-81EB-7E7444BBF9D2}">
      <dgm:prSet/>
      <dgm:spPr/>
      <dgm:t>
        <a:bodyPr/>
        <a:lstStyle/>
        <a:p>
          <a:endParaRPr lang="zh-CN" altLang="en-US"/>
        </a:p>
      </dgm:t>
    </dgm:pt>
    <dgm:pt modelId="{9CC57E21-9D60-4C9D-B898-B78886E79401}" type="sibTrans" cxnId="{09340CB2-15F0-4714-81EB-7E7444BBF9D2}">
      <dgm:prSet/>
      <dgm:spPr/>
      <dgm:t>
        <a:bodyPr/>
        <a:lstStyle/>
        <a:p>
          <a:endParaRPr lang="zh-CN" altLang="en-US"/>
        </a:p>
      </dgm:t>
    </dgm:pt>
    <dgm:pt modelId="{EBA20ABE-1147-4961-AB1F-E0C66BEC2F0A}">
      <dgm:prSet/>
      <dgm:spPr/>
      <dgm:t>
        <a:bodyPr/>
        <a:lstStyle/>
        <a:p>
          <a:pPr rtl="0"/>
          <a:r>
            <a:rPr lang="en-US" smtClean="0">
              <a:hlinkClick xmlns:r="http://schemas.openxmlformats.org/officeDocument/2006/relationships" r:id="rId3"/>
            </a:rPr>
            <a:t>http://the-smirnovs.org/info/stemming.pdf</a:t>
          </a:r>
          <a:r>
            <a:rPr lang="en-US" smtClean="0"/>
            <a:t> </a:t>
          </a:r>
          <a:endParaRPr lang="zh-CN"/>
        </a:p>
      </dgm:t>
    </dgm:pt>
    <dgm:pt modelId="{1795D6CC-84B0-4078-A489-BFDE61F1412E}" type="parTrans" cxnId="{94C2B13F-819C-43DA-A724-8A735B831F1F}">
      <dgm:prSet/>
      <dgm:spPr/>
      <dgm:t>
        <a:bodyPr/>
        <a:lstStyle/>
        <a:p>
          <a:endParaRPr lang="zh-CN" altLang="en-US"/>
        </a:p>
      </dgm:t>
    </dgm:pt>
    <dgm:pt modelId="{F7B7D303-4140-4012-B6AE-A6FEE960E8A9}" type="sibTrans" cxnId="{94C2B13F-819C-43DA-A724-8A735B831F1F}">
      <dgm:prSet/>
      <dgm:spPr/>
      <dgm:t>
        <a:bodyPr/>
        <a:lstStyle/>
        <a:p>
          <a:endParaRPr lang="zh-CN" altLang="en-US"/>
        </a:p>
      </dgm:t>
    </dgm:pt>
    <dgm:pt modelId="{F408703A-595B-4619-8F4B-2EBFEF2086E5}" type="pres">
      <dgm:prSet presAssocID="{6BFC044B-0B52-4864-B349-DF68595F141E}" presName="linear" presStyleCnt="0">
        <dgm:presLayoutVars>
          <dgm:animLvl val="lvl"/>
          <dgm:resizeHandles val="exact"/>
        </dgm:presLayoutVars>
      </dgm:prSet>
      <dgm:spPr/>
      <dgm:t>
        <a:bodyPr/>
        <a:lstStyle/>
        <a:p>
          <a:endParaRPr lang="zh-CN" altLang="en-US"/>
        </a:p>
      </dgm:t>
    </dgm:pt>
    <dgm:pt modelId="{A0042DC0-CE5E-46E1-9698-54FB3004DC22}" type="pres">
      <dgm:prSet presAssocID="{FB91C927-24D0-4928-ACB2-357F110F08AB}" presName="parentText" presStyleLbl="node1" presStyleIdx="0" presStyleCnt="3">
        <dgm:presLayoutVars>
          <dgm:chMax val="0"/>
          <dgm:bulletEnabled val="1"/>
        </dgm:presLayoutVars>
      </dgm:prSet>
      <dgm:spPr/>
      <dgm:t>
        <a:bodyPr/>
        <a:lstStyle/>
        <a:p>
          <a:endParaRPr lang="zh-CN" altLang="en-US"/>
        </a:p>
      </dgm:t>
    </dgm:pt>
    <dgm:pt modelId="{B861B7DD-6D19-4753-B760-9A7E09E3BDE7}" type="pres">
      <dgm:prSet presAssocID="{FB91C927-24D0-4928-ACB2-357F110F08AB}" presName="childText" presStyleLbl="revTx" presStyleIdx="0" presStyleCnt="3">
        <dgm:presLayoutVars>
          <dgm:bulletEnabled val="1"/>
        </dgm:presLayoutVars>
      </dgm:prSet>
      <dgm:spPr/>
      <dgm:t>
        <a:bodyPr/>
        <a:lstStyle/>
        <a:p>
          <a:endParaRPr lang="zh-CN" altLang="en-US"/>
        </a:p>
      </dgm:t>
    </dgm:pt>
    <dgm:pt modelId="{F83FFB9F-2FF4-4C19-9AC2-F584BEEBD2EA}" type="pres">
      <dgm:prSet presAssocID="{FB98E9E6-8E22-41F1-8D2E-94D6ED688387}" presName="parentText" presStyleLbl="node1" presStyleIdx="1" presStyleCnt="3">
        <dgm:presLayoutVars>
          <dgm:chMax val="0"/>
          <dgm:bulletEnabled val="1"/>
        </dgm:presLayoutVars>
      </dgm:prSet>
      <dgm:spPr/>
      <dgm:t>
        <a:bodyPr/>
        <a:lstStyle/>
        <a:p>
          <a:endParaRPr lang="zh-CN" altLang="en-US"/>
        </a:p>
      </dgm:t>
    </dgm:pt>
    <dgm:pt modelId="{8CA0C702-E050-4119-AADC-00816DF768BE}" type="pres">
      <dgm:prSet presAssocID="{FB98E9E6-8E22-41F1-8D2E-94D6ED688387}" presName="childText" presStyleLbl="revTx" presStyleIdx="1" presStyleCnt="3">
        <dgm:presLayoutVars>
          <dgm:bulletEnabled val="1"/>
        </dgm:presLayoutVars>
      </dgm:prSet>
      <dgm:spPr/>
      <dgm:t>
        <a:bodyPr/>
        <a:lstStyle/>
        <a:p>
          <a:endParaRPr lang="zh-CN" altLang="en-US"/>
        </a:p>
      </dgm:t>
    </dgm:pt>
    <dgm:pt modelId="{D123F56C-72D1-4227-8A9D-CE97A0D89F7E}" type="pres">
      <dgm:prSet presAssocID="{4BD10F44-7852-4C8F-ABD7-50FC1FB7FBEB}" presName="parentText" presStyleLbl="node1" presStyleIdx="2" presStyleCnt="3">
        <dgm:presLayoutVars>
          <dgm:chMax val="0"/>
          <dgm:bulletEnabled val="1"/>
        </dgm:presLayoutVars>
      </dgm:prSet>
      <dgm:spPr/>
      <dgm:t>
        <a:bodyPr/>
        <a:lstStyle/>
        <a:p>
          <a:endParaRPr lang="zh-CN" altLang="en-US"/>
        </a:p>
      </dgm:t>
    </dgm:pt>
    <dgm:pt modelId="{83B0976C-E7AF-49A9-B8D9-AFA246ECD638}" type="pres">
      <dgm:prSet presAssocID="{4BD10F44-7852-4C8F-ABD7-50FC1FB7FBEB}" presName="childText" presStyleLbl="revTx" presStyleIdx="2" presStyleCnt="3">
        <dgm:presLayoutVars>
          <dgm:bulletEnabled val="1"/>
        </dgm:presLayoutVars>
      </dgm:prSet>
      <dgm:spPr/>
      <dgm:t>
        <a:bodyPr/>
        <a:lstStyle/>
        <a:p>
          <a:endParaRPr lang="zh-CN" altLang="en-US"/>
        </a:p>
      </dgm:t>
    </dgm:pt>
  </dgm:ptLst>
  <dgm:cxnLst>
    <dgm:cxn modelId="{BECE1386-2E0A-44B5-AB05-4FFB4F50C2F7}" srcId="{6BFC044B-0B52-4864-B349-DF68595F141E}" destId="{4BD10F44-7852-4C8F-ABD7-50FC1FB7FBEB}" srcOrd="2" destOrd="0" parTransId="{9E476615-CB25-4323-843D-D9F335796774}" sibTransId="{609E57A4-2EEF-432A-9DCB-F19DE45E31A8}"/>
    <dgm:cxn modelId="{BF0B2917-27FB-4018-B21A-B901D46317AB}" srcId="{6BFC044B-0B52-4864-B349-DF68595F141E}" destId="{FB98E9E6-8E22-41F1-8D2E-94D6ED688387}" srcOrd="1" destOrd="0" parTransId="{50A8DF42-C5B0-4ADA-A5D7-EA3429856656}" sibTransId="{31068E61-2CD6-4A3F-802F-16C7D5CF6B76}"/>
    <dgm:cxn modelId="{5FCACE9B-4BFD-4CD1-89D3-8D7E74DAE2CD}" srcId="{FB98E9E6-8E22-41F1-8D2E-94D6ED688387}" destId="{FDBDA97B-3130-4E44-8AEB-0CFE9731DCA1}" srcOrd="0" destOrd="0" parTransId="{04100882-FA41-4C31-9189-3CDF8512471D}" sibTransId="{D0F714F4-2110-413F-9F80-F98CEE892DB4}"/>
    <dgm:cxn modelId="{013F953E-9397-4011-A0D8-AADF0417DFB2}" type="presOf" srcId="{FB98E9E6-8E22-41F1-8D2E-94D6ED688387}" destId="{F83FFB9F-2FF4-4C19-9AC2-F584BEEBD2EA}" srcOrd="0" destOrd="0" presId="urn:microsoft.com/office/officeart/2005/8/layout/vList2"/>
    <dgm:cxn modelId="{536C7FED-F332-4584-B9A5-2DBF10CC7A02}" type="presOf" srcId="{EBA20ABE-1147-4961-AB1F-E0C66BEC2F0A}" destId="{B861B7DD-6D19-4753-B760-9A7E09E3BDE7}" srcOrd="0" destOrd="0" presId="urn:microsoft.com/office/officeart/2005/8/layout/vList2"/>
    <dgm:cxn modelId="{A440062F-AA4D-4786-A253-8A47F842B829}" type="presOf" srcId="{FB91C927-24D0-4928-ACB2-357F110F08AB}" destId="{A0042DC0-CE5E-46E1-9698-54FB3004DC22}" srcOrd="0" destOrd="0" presId="urn:microsoft.com/office/officeart/2005/8/layout/vList2"/>
    <dgm:cxn modelId="{5AEF1D87-9898-4782-855A-E3F4508F4E20}" srcId="{6BFC044B-0B52-4864-B349-DF68595F141E}" destId="{FB91C927-24D0-4928-ACB2-357F110F08AB}" srcOrd="0" destOrd="0" parTransId="{94193097-2A0E-46EE-AEF1-97A4B7C948FB}" sibTransId="{2654833F-D82D-4E93-90E9-78CF17D79DAC}"/>
    <dgm:cxn modelId="{01498784-ADCF-4489-8251-005580DD32B9}" type="presOf" srcId="{FDBDA97B-3130-4E44-8AEB-0CFE9731DCA1}" destId="{8CA0C702-E050-4119-AADC-00816DF768BE}" srcOrd="0" destOrd="0" presId="urn:microsoft.com/office/officeart/2005/8/layout/vList2"/>
    <dgm:cxn modelId="{12E78697-3540-4B5A-A931-ABA0D9A7ECA8}" type="presOf" srcId="{4BD10F44-7852-4C8F-ABD7-50FC1FB7FBEB}" destId="{D123F56C-72D1-4227-8A9D-CE97A0D89F7E}" srcOrd="0" destOrd="0" presId="urn:microsoft.com/office/officeart/2005/8/layout/vList2"/>
    <dgm:cxn modelId="{F76A834B-CA74-4A5C-9808-18849382DCBD}" type="presOf" srcId="{9E9ABC82-EF8D-4F03-B2BB-047DEB6F94AB}" destId="{83B0976C-E7AF-49A9-B8D9-AFA246ECD638}" srcOrd="0" destOrd="0" presId="urn:microsoft.com/office/officeart/2005/8/layout/vList2"/>
    <dgm:cxn modelId="{785A82F3-6A4D-48F7-AF2F-34652CBC49DB}" type="presOf" srcId="{6BFC044B-0B52-4864-B349-DF68595F141E}" destId="{F408703A-595B-4619-8F4B-2EBFEF2086E5}" srcOrd="0" destOrd="0" presId="urn:microsoft.com/office/officeart/2005/8/layout/vList2"/>
    <dgm:cxn modelId="{09340CB2-15F0-4714-81EB-7E7444BBF9D2}" srcId="{4BD10F44-7852-4C8F-ABD7-50FC1FB7FBEB}" destId="{9E9ABC82-EF8D-4F03-B2BB-047DEB6F94AB}" srcOrd="0" destOrd="0" parTransId="{968D83C7-4086-49F4-9E23-D928A45EA78E}" sibTransId="{9CC57E21-9D60-4C9D-B898-B78886E79401}"/>
    <dgm:cxn modelId="{94C2B13F-819C-43DA-A724-8A735B831F1F}" srcId="{FB91C927-24D0-4928-ACB2-357F110F08AB}" destId="{EBA20ABE-1147-4961-AB1F-E0C66BEC2F0A}" srcOrd="0" destOrd="0" parTransId="{1795D6CC-84B0-4078-A489-BFDE61F1412E}" sibTransId="{F7B7D303-4140-4012-B6AE-A6FEE960E8A9}"/>
    <dgm:cxn modelId="{52EB7F6C-73B5-4E70-96C1-10B6EBDAF549}" type="presParOf" srcId="{F408703A-595B-4619-8F4B-2EBFEF2086E5}" destId="{A0042DC0-CE5E-46E1-9698-54FB3004DC22}" srcOrd="0" destOrd="0" presId="urn:microsoft.com/office/officeart/2005/8/layout/vList2"/>
    <dgm:cxn modelId="{BAB8B14C-FD52-4FDB-AAD7-B3985E9FFDF1}" type="presParOf" srcId="{F408703A-595B-4619-8F4B-2EBFEF2086E5}" destId="{B861B7DD-6D19-4753-B760-9A7E09E3BDE7}" srcOrd="1" destOrd="0" presId="urn:microsoft.com/office/officeart/2005/8/layout/vList2"/>
    <dgm:cxn modelId="{870C5A4F-917D-4CAF-9A32-FFDFF4F560F2}" type="presParOf" srcId="{F408703A-595B-4619-8F4B-2EBFEF2086E5}" destId="{F83FFB9F-2FF4-4C19-9AC2-F584BEEBD2EA}" srcOrd="2" destOrd="0" presId="urn:microsoft.com/office/officeart/2005/8/layout/vList2"/>
    <dgm:cxn modelId="{737D68CC-B8E8-4C17-AB13-49E88CDDC3F5}" type="presParOf" srcId="{F408703A-595B-4619-8F4B-2EBFEF2086E5}" destId="{8CA0C702-E050-4119-AADC-00816DF768BE}" srcOrd="3" destOrd="0" presId="urn:microsoft.com/office/officeart/2005/8/layout/vList2"/>
    <dgm:cxn modelId="{F67D1B43-8B46-45E6-82C6-B78FBB174864}" type="presParOf" srcId="{F408703A-595B-4619-8F4B-2EBFEF2086E5}" destId="{D123F56C-72D1-4227-8A9D-CE97A0D89F7E}" srcOrd="4" destOrd="0" presId="urn:microsoft.com/office/officeart/2005/8/layout/vList2"/>
    <dgm:cxn modelId="{2B1A0E1D-3EA7-4B0B-B526-975FBEA59AC7}" type="presParOf" srcId="{F408703A-595B-4619-8F4B-2EBFEF2086E5}" destId="{83B0976C-E7AF-49A9-B8D9-AFA246ECD638}"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09T07:52:09.338"/>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FF00FF"/>
    </inkml:brush>
  </inkml:definitions>
  <inkml:trace contextRef="#ctx0" brushRef="#br0">6014 6140 128,'-20'0'448,"20"0"-64,0 0-223,0 0-33,-21 0 288,21 0-288,0 0 160,-20 0 257,20 0 352,0 0 32,-18 0 288,18 0 32,0 0 0,-20 0-64,20 0 161,0 0-257,0 0-32,-21 0-193,21 0-191,0 0-385,0 0-288,21 0 96,-1 0 129,-2 0-65,23 0-64,-1 0-128,19 0 32,20-20 32,2 20-128,18 0-32,19-20 160,-19 0-32,20 20 0,1-20 0,-21 0 32,0 20-64,0-19-64,-38 19-129,18-20-127,-41 20-321,23-20-319,-41 20-482,-1 0-992,-19-20-2179</inkml:trace>
  <inkml:trace contextRef="#ctx0" brushRef="#br0" timeOffset="1182.0676">6848 6160 1697,'-20'0'5541,"20"0"-5124,0 0 127,0 0 1282,0 0-449,20 0-864,-20 0-289,0 0 64,18 0-31,3 19-33,-1-19-128,20 0-64,-21 21 0,21-21 0,0 19 0,-1-19 0,22 20 0,-23-20 0,23 21 32,-2-21 0,20 19-32,1-19 96,-1 0-32,-20 0-96,20 20 0,21-20 32,-20 0-64,19-20 64,1 20 0,-21 0 65,40 0 223,-40-19-64,20 19-128,-20 0 64,1 0-96,0-21-31,-1 21-33,-20 0 0,22 0-32,-2-20 32,-20 20-32,20 0 32,1 0 0,-1 0 64,1 20 0,-1-20-32,1 0 32,-21 0-96,0 21 0,22-21 0,-22 0 32,0 0-32,1 0 0,19 0 32,-20-21-32,22 21 0,-23 0 0,22-20 0,-1 20 0,-19-19 32,19-2-32,0 21-32,-18-19-32,18 19 32,0-20-32,0 20 64,1-20-32,0 0 64,-1 20-32,0-20 0,20 20 0,-18-20 0,18 0 0,-20 20-32,0-19-32,0-1 0,0 20 64,20-20 32,-18 0-32,-2 0 32,0 20 32,20-20-64,-20 1 32,2-1-64,-2-1 64,-20 2-64,1 19 32,-21-20-160,1 1-449,-19 19-448,-3-20-1505</inkml:trace>
  <inkml:trace contextRef="#ctx0" brushRef="#br0" timeOffset="4579.2619">12981 5524 9833,'-19'0'993,"19"-20"128,0 20-449,-20 0-287,20 0 191,0 0-480,20 0 65,-1 20 95,1 20-64,0-1-96,0 1-32,1 1 0,-3 17-32,2 3-32,-20-22 0,21-20 0,-21 2 32,0-1 64,0-20 289,0 0-33,-21-20-256,1-20-64,2 1-32,-3-22-64,21 22-64,-20-21-160,20 1-449,0-1-768,20 0 544,1 41 737,-3-1 127,23 0 194,-21 40 223,0-20 352,-2 39 65,3-19-160,-1 20-65,-20 0-192,0-1-95,0 1 191,-20-20 65,-1 1 31,3-2-288,-2-19-96,0 0-384,-1-19-481,21 19-608,-20-21-1570,20 1-4644</inkml:trace>
  <inkml:trace contextRef="#ctx0" brushRef="#br0" timeOffset="4982.2849">13339 5226 5797,'0'-19'2883,"0"19"-2883,0 0 64,0 19 833,0 21 384,0 0-416,20 19-513,-1 1-288,-19-1 32,20 1-96,-20-1 0,20-19 64,-20-20-32,20 1 64,-20-2 32,0-19 353,0 0 704,0-19-640,21-2-417,-21 1-128,18 0 0,-18-19-128,0 39-129,20-20 129,-20 20 0,20 0 128,-20 0 160,0 20 96,0-1-127,0 21-97,0 1-128,21-22-577,-21 20-1409,20-19-2338</inkml:trace>
  <inkml:trace contextRef="#ctx0" brushRef="#br0" timeOffset="5501.3146">13716 5564 13644,'-20'-20'705,"1"20"-769,19 0 160,-20 20-32,0 0 64,20-1-128,-20 1-32,20 20-64,0-19-64,20 18-160,-20-39 31,20 19-95,0-19 64,-1 0 288,1 0 0,0-19 32,0-1 32,-20 1-32,20-2-32,-20 1 64,0-20-64,0 21 128,-20 19 192,20-20-192,0 20-32,0 0-128,0 20 0,0-1 32,0 1 64,20 0-64,-1 0 32,1 20-96,-20-40-64,20 20-32,0-1 64,1-19 128,-21 0 96,0 0 288,0-19-64,0-1-128,0 1 129,0-22-33,0 21-128,0-19 128,0 19 1,0-20-33,0 20 64,0 20-95,18-20-33,2 20-192,-20 0-128,20 0-289,1 0-512,-1 20-448,-2-20-1474,3 20-3523</inkml:trace>
  <inkml:trace contextRef="#ctx0" brushRef="#br0" timeOffset="6201.3547">14093 5564 11434,'20'0'1089,"-20"0"-864,0 0 735,0 0 33,0 20-544,0-1-385,0 1-64,20 20 0,-20-19-224,0-2 64,0-19-1,0 20 33,0-20 288,0 0 97,0-20-161,0 20-96,0-19 0,0-22-32,0 21-128,0 0-33,20 1-287,0-1-33,-20 0 289,19 20 64,-19 0 96,0 0 224,20 20 64,-20 0-31,0-20 31,0 19 96,0 1-128,0-20 32,20 20-159,-20-20 63,0 0 160,0 0 353,0-20-385,0 20-224,0-20-128,20 1-32,0 19-65,-1-20 65,-19 20 32,20 0 96,0 0 0,1 0 192,-21 20-96,20-1 1,-20 1-194,18 0-351,-18 0-609,20-20-1025,-20 21-2915</inkml:trace>
  <inkml:trace contextRef="#ctx0" brushRef="#br0" timeOffset="6583.3765">14609 5544 11594,'0'0'2531,"-19"0"-2371,-1 0 96,20 0 1,-20 20 415,0 0-320,20-1-352,-20 1 0,20 0-96,0 0 32,20 1-160,0-2 0,0 1 160,0-20 128,-1-20 32,1 20 64,0-19 96,0-2 65,-20 1-1,0-20 0,0 21 1,0-1-65,0 0 0,-20 0 417,20 20-1,0 0-255,0 0-257,0 20-128,0 0 320,20 19-31,0 1-97,19-20-32,-19 20-192,21-20-160,-3-1-833,-17 1-865,19 1-1025,-40-21-7687</inkml:trace>
  <inkml:trace contextRef="#ctx0" brushRef="#br0" timeOffset="9520.5445">15224 5762 13388,'20'0'1153,"-20"0"-800,0 0-33,0 21 577,0-21-193,-20 39-543,20-19-193,0-1-385,-20 2-63,20 18-737,-18-19-2403</inkml:trace>
  <inkml:trace contextRef="#ctx0" brushRef="#br0" timeOffset="14777.8452">15542 5742 224,'0'-19'1954,"0"19"640,0 0 833,-20-20-1121,20 20-960,0 0-770,0 0-416,-19 0-224,19 0-64,0 0-64,0 0 128,0 0 32,19 20-32,-19-20 32,0 0 64,0 0 192,0 0 449,0-20 31,0 1 129,0-2-64,0 1-160,0-20-1,0 21-63,0-1-289,20 0-192,-20 0-96,40 0 0,-19 0-32,-3 0-128,2 20-417,1-19-384,-1 38-801,-20-19-1056,20 20-1859</inkml:trace>
  <inkml:trace contextRef="#ctx0" brushRef="#br0" timeOffset="15203.8695">15801 5623 9577,'-20'20'3555,"20"-20"-3459,0 0 224,20 0 1,-20 0 511,39 0-127,-19-20-353,0 20-191,0-20-97,-1 1 0,1 19 64,-20-20-96,0 20-64,0-20-32,0 20-64,-20 0 32,1 0-33,-1 0 33,0 20 64,0-20-64,0 20 64,1-1-32,19-19 0,0 20 32,19 0 0,-19 0-128,40-20 32,-20 0 32,0 0 96,19 0-64,-19 0-353,0 0-544,1 0-800,-3 0-994,-18 0-2562</inkml:trace>
  <inkml:trace contextRef="#ctx0" brushRef="#br0" timeOffset="15794.9034">16137 5564 5925,'0'20'320,"0"19"161,21 1 224,-21-19-353,20 37-256,0-17-224,0-2-705,-20 0 513,19-18 352,-19-1 288,0-20 897,0 0 1218,-19 0-994,-1-20-288,0-20-544,-21 1 31,23-2-223,-2-18-65,0-1-352,20 20-256,20-19-1,0 19-63,-2 20 64,23 0-32,-21 1 159,19 19 129,1 19-32,-20 1 97,0 0 63,-20 0 96,0 20 160,-20-20 353,0-1 32,0 1-97,-19-20-159,-1 20-353,20-20-64,-1 0-320,3 0-513,-2-20-672,20 0-1538,20 20-5285</inkml:trace>
  <inkml:trace contextRef="#ctx0" brushRef="#br0" timeOffset="16018.9162">16396 5207 13548,'0'0'1121,"0"0"-1601,0 19 672,0 1 160,0 19 1,21 2-225,-3-2 0,2 1-64,-20 19-64,20-19-384,1 0-353,-21-20-448,20 0-897,-20-1-2210</inkml:trace>
  <inkml:trace contextRef="#ctx0" brushRef="#br0" timeOffset="16169.9248">16595 5425 9545,'20'39'416,"-20"-19"-384,0 0-224,19 20-513,-19-20-864,20-20-3108</inkml:trace>
  <inkml:trace contextRef="#ctx0" brushRef="#br0" timeOffset="16321.9335">16615 5326 5381,'-20'-20'9192,"20"20"-8967,0 0-546,0 0-768,0 20-192,0-1-1410</inkml:trace>
  <inkml:trace contextRef="#ctx0" brushRef="#br0" timeOffset="16926.9681">16793 5464 11979,'-20'0'-32,"20"0"64,-20 20 160,20 0 256,0 0-31,0 0-321,0 0-32,20 0-128,0-1-64,0-19-160,19 20-321,-19-20-224,21 0 193,-21-20-161,19 20-544,-19-19 512,20 19 737,-21-20-32,-19 0-353,20 20-1249,-20-20-928,0 0 640,0 20 1922,-20 0 1858,20 0 448,-19 0 736,-1 0-1088,0 20-352,0 0-609,-1 0-481,21 0-352,0-1-64,0 21-64,21-20-449,-1-20-447,0 21-322,19-21 289,-19 0 897,20 0 160,-20-21 64,-1 1 257,1 0 191,-20 0 129,0-19-417,0 19-160,0 0-128,-20 0 449,1 0 608,19 20 0,-20 0-449,20 0-415,0 20 95,0 0 32,0 0 97,20 0-161,-1 19-64,1-19-160,20 0-160,-20 0-288,19-20-609,-19 21-1025,21-21-4453</inkml:trace>
  <inkml:trace contextRef="#ctx0" brushRef="#br0" timeOffset="17186.983">17646 5623 14862,'0'40'2178,"20"-19"-1666,-20-21-63,-20 39-289,1-20-481,19 1-1857,-40 1-7751</inkml:trace>
  <inkml:trace contextRef="#ctx0" brushRef="#br0" timeOffset="21580.2343">18162 5384 10025,'-39'0'993,"-1"0"-417,20 0-479,1 21-65,-1-21 32,0 20-64,0 0-64,20-1-225,0 1 65,20 0 160,0 0 96,0-20 32,19 20-64,-19 0 32,21-20 0,-23 20 96,2-20-32,1 19 65,-21-19 223,0 0 321,-21 20 95,1-20-607,2 20-129,-23-20-128,21 0-193,0 0-640,1 0-1249,-1 0-5413</inkml:trace>
  <inkml:trace contextRef="#ctx0" brushRef="#br0" timeOffset="21767.245">18361 5445 13901,'20'0'1441,"0"0"-1345,0 0 160,0 0-128,-20 0-128,19-20-96,1 20-1057,0 0-1345,0 0-2691</inkml:trace>
  <inkml:trace contextRef="#ctx0" brushRef="#br0" timeOffset="21947.2553">18421 5226 8840,'0'20'961,"0"19"64,0 2 64,0 17-320,0-17-321,0 18-352,0 1-512,20-20-962,-1-1-1472,1 1-4453</inkml:trace>
  <inkml:trace contextRef="#ctx0" brushRef="#br0" timeOffset="22235.2718">18541 5524 14189,'0'0'-128,"0"20"128,18-20 224,2 0 32,0 0 33,1 0-321,19 0-193,-21 0 65,1-20 32,-20 20 32,20-20-128,-20 20 32,-20-20 95,20 20 162,-20 0 31,1 0 128,-1 0 96,0 20-128,-1-20-96,1 20-128,20 0-96,0 0-320,20 0-481,1-1-1377,19-19-1954</inkml:trace>
  <inkml:trace contextRef="#ctx0" brushRef="#br0" timeOffset="22654.2957">18937 5524 4580,'-40'0'7943,"20"0"-7494,1 20-65,-1 0 33,20 0-97,0-1-192,0 1-224,0 0-353,39 0-127,-19-20 127,20 0 225,-19 0 160,-3 0-32,2-20 96,-20 0 160,20 0 32,-20 1 225,-20-1-65,0 0-128,20 20-95,-18-20 223,18 20-192,0 0-224,0 20 32,0 0 64,0 0 64,18-20-64,2 19 32,21 1-160,-21 0 64,-2-20-64,23 0-160,-41 20-33,20-20-223,-20 0-1,0 0 97,0-20-128,0 0-1,0 0 289,0 1 160,0-21-289,0 0-383,0 0-1891,0-19-2722</inkml:trace>
  <inkml:trace contextRef="#ctx0" brushRef="#br0" timeOffset="22814.3049">19136 5186 1889,'0'-20'9962,"0"20"-8905,0 0-1025,0 20 801,0 20 159,0 0-319,0 20-289,20-2 97,-20 3-193,19-2-96,1 1-96,0-1-256,0-19-384,0 0-289,-1-20-736,-19-1-1442,20-19-3652</inkml:trace>
  <inkml:trace contextRef="#ctx0" brushRef="#br0" timeOffset="23779.3601">19731 5504 2049,'0'-20'4004,"0"20"-3715,0 0 479,20 0-319,-20 20 896,0 20-192,20 19-320,-1-19-417,1 20-128,-20-1-159,20-18-1,1 17-96,-21-17 32,20-22 32,-20 1 224,0-20 289,0 0 512,-20 0-449,20-20-479,-21 1-97,1-22 0,0 2 0,20-21-96,-19 1-32,-1-1-641,20 1-1184,0-1-129,20 20 1825,-20 20 194,19 1 31,1 19-64,0 0 128,21 0 352,-23 19-95,2 1-161,1 20-128,-1-20-160,-20 0 32,20 19-160,-20-19 31,0 0 193,-20 0 65,20 1 127,-20-21-32,-1 19-96,1-19 32,2 0-288,-2 0-1025,20 0-2403</inkml:trace>
  <inkml:trace contextRef="#ctx0" brushRef="#br0" timeOffset="24306.3901">20207 5584 11530,'0'-20'673,"0"0"832,0 20 161,-20-20-865,1 20-193,19 0-479,-20 0-258,0 0 65,0 20 0,0 0-64,1 0 32,19-1-32,0 21 32,0-20-64,19 1-129,-19-21 33,20 19 160,0-19 64,0 0 64,0 0 0,-1-19 32,1 19 32,-20-21-64,20 1 96,-20-20-64,0 21 33,-20-1 159,20 0-32,0 20-96,0-20-64,0 20-160,-20 20-96,20-20 96,20 20 64,-20 0-96,20-1-513,0 1-288,21 20-832,-23-40-2532</inkml:trace>
  <inkml:trace contextRef="#ctx0" brushRef="#br0" timeOffset="24602.4071">20446 5504 14093,'-20'-20'288,"20"20"32,-20 0 33,20 0-257,-19 20 0,19-20-128,0 40-32,0-20-224,19 0-193,1-1-224,0 1-416,0 0-384,0 0 800,-1 1 769,-19-21 545,0 19 384,0-19 288,0 0-128,-19 0-352,19 0-321,-20 0-287,0 0-193,0 0-481,0 0-576,20 0-961,0 0-2370</inkml:trace>
  <inkml:trace contextRef="#ctx0" brushRef="#br0" timeOffset="24920.4253">20703 5464 15470,'20'-19'192,"-40"19"-192,2 0 321,-3 0-193,1 19-128,0 1-32,0 0 0,1 0-128,19 20-33,0-20-95,19-1-160,1 1-65,0 20 257,0-40 96,1 21 32,-3-2 128,-18-19 128,0 0 128,0 0 577,-18 20-257,-3-20-31,1 0-193,-20 0-288,21 0-224,-1 0-448,-20 19-802,40-19-2401</inkml:trace>
  <inkml:trace contextRef="#ctx0" brushRef="#br0" timeOffset="25402.4529">20802 5544 12684,'-18'-20'1761,"18"20"-2530,0 0 577,0 0 288,-20 20 97,20 0-1,0 19-192,20-19 0,-2 0-32,3 0 64,-21 1-96,20-2 64,0-19 64,0 20 160,-1-40 32,-19 20-64,20-19-31,-20 19-33,0-21-64,20 1-192,-20 0-161,-20 0-95,20 20-129,0 0 321,0 0-192,0 0 288,20 20 256,-20 0 0,20-20 128,0 20-31,-1-20-1,21 21 32,-20-21 97,-20 0 159,21 0 289,-1 0 320,-20-21-160,0 1-353,0 0-415,-20 0-321,20 1-481,-21-1-640,1 0-513,20 0-512,0 20-1089,0 0-3491</inkml:trace>
  <inkml:trace contextRef="#ctx0" brushRef="#br0" timeOffset="25683.469">21220 5564 7879,'0'0'2082,"-19"0"-993,19 0 705,-20 20-865,20-20-417,-20 19-352,20 1 64,0 0-95,20 0-33,0-20-160,-1 21-1,1-21 65,0 0 33,0 0 31,0 0 64,-1 0 288,1-21 449,-20 1 0,0 0-65,-20 0-607,1 20-129,19-19-224,-40-1-321,20 0-192,20 20-351,-20 0-482,1 0-3459</inkml:trace>
  <inkml:trace contextRef="#ctx0" brushRef="#br0" timeOffset="25922.4826">21399 5684 11723,'0'0'288,"0"0"417,0-21 1248,-20 1-864,20 0-128,0 0-416,0 1-417,-20-1-192,20-20-128,0 40-449,-20-20-224,20 20-64,20 0 97,-20 0 479,20 20-608,0-20-352,19 20 544,-19-20-1248,0 20-4486</inkml:trace>
  <inkml:trace contextRef="#ctx0" brushRef="#br0" timeOffset="26311.5049">21637 5564 928,'0'-20'8745,"0"20"-8841,0-20 1313,-21 20 384,21 0-864,-18 0-641,-2 20-160,-1 0 0,21 0-64,-20-1-128,40 1-161,-20 0-255,21 0 95,-21 1 481,38-21 160,-17 0 160,-1 0 385,0-21 191,0 1 193,-1 0-192,1-19 128,-20 19-256,0-40-225,0 20-320,0-19-96,0-1-224,0 21-320,-20-21 383,20 40 129,0-20-64,-19 40-32,19 0-256,0 21 288,0 18 448,-20 0-127,20 2 159,20 17 64,-20-17 1,0 18-289,19-19-128,-19 0-128,20-20-160,0 19-353,0-39-640,0 20-1057,-1-20-3235</inkml:trace>
  <inkml:trace contextRef="#ctx0" brushRef="#br0" timeOffset="26730.5289">22033 5504 13676,'0'-20'705,"0"20"-288,0-20 992,0 20-929,-18-19-384,-2 38-192,0-19-96,-1 20-128,1 0-129,20 0-31,0 0 160,20 0-65,1 0 321,-1-1 32,0 1 32,-2 0 96,3-20 193,-1 20 63,-20-20 32,0 0-95,0 0 63,0 0 320,0 0-479,-20 0 95,-1 0-32,3 0-192,-2 0-32,0 0-224,20 0-737,-21 0-768,21 21-2371</inkml:trace>
  <inkml:trace contextRef="#ctx0" brushRef="#br0" timeOffset="27047.547">22292 5703 2978,'20'0'9385,"-20"0"-9129,0 0 1538,0 0 769,0 0-1538,0 0-417,-20 20 129,20-1-225,0 1-416,-20 1-128,0-1-512,20-1-1250,-20 1-1633</inkml:trace>
  <inkml:trace contextRef="#ctx0" brushRef="#br0" timeOffset="29875.7088">22669 5803 17072,'0'0'-961,"0"0"480,0 0 417,0-20-2979</inkml:trace>
  <inkml:trace contextRef="#ctx0" brushRef="#br0" timeOffset="30033.7178">22908 5803 14894,'20'0'-1218,"-20"0"-1024,19 0 1153,-19 0-6566</inkml:trace>
  <inkml:trace contextRef="#ctx0" brushRef="#br0" timeOffset="30155.7248">23145 5762 14958,'0'0'1185,"0"0"-1057,0 0 609,-19 0-1058,19 21-2529</inkml:trace>
  <inkml:trace contextRef="#ctx0" brushRef="#br0" timeOffset="33073.8915">1746 5822 9673,'-61'20'480,"22"-20"577,19 0 865,0 0-192,20 0-97,0 0-288,0 0-800,0 0-257,0 0 0,20 0 225,0 0-193,1 0-320,38 0 64,-19 0-32,39 0-128,-20 0-512,1 0-577,19 0-193,-20 0-255,2 0-1058,-23-20-3715</inkml:trace>
  <inkml:trace contextRef="#ctx0" brushRef="#br0" timeOffset="33347.9073">2084 5564 11402,'-20'20'737,"20"-20"-993,0 19 544,0-19 449,0 20 320,20 0-321,18 0-543,23 1-129,-2-2-64,-19 1-32,19-1-32,-39 1-33,19 21 33,-39-22 128,20-19 33,-40 20 639,1-1-31,-21 2 96,0-1 64,1-1-193,-1 21-384,1 0-352,-1-20-288,19 19-1442,1 1-1633,20-20-9769</inkml:trace>
  <inkml:trace contextRef="#ctx0" brushRef="#br0" timeOffset="41449.3707">4842 9418 7975,'0'-20'2787,"0"20"-2019,0-19 1090,0 19 128,0 0-416,0 0-674,0 0-447,0 0 31,0 19 97,0 1-1,0 20-95,0 0-289,0 0-32,20 20-160,-20-1 128,0-19-64,0 0-96,0-1-64,20-19-512,-20 0-193,0 0-673,20-20-223,-20 0-834,0 0-3554</inkml:trace>
  <inkml:trace contextRef="#ctx0" brushRef="#br0" timeOffset="41824.3922">5001 9498 10730,'21'-20'3491,"-21"20"-2722,18 0 736,2-20 65,0 20-449,21 0-481,-2 0-383,1 20-129,-20-20-192,19 20 96,-19-1 32,0 2-128,0-1 32,-20 0 192,0 0-96,-20 20 256,0-21-288,-20 1 352,21 20 33,-1-20-225,0 0 96,0-1-95,20-19-129,20 20-64,0-20 96,0 20-96,19-20 0,1 0-193,19 0-319,-19-20-321,1 20-896,-3 0-1122,-17 0-3811</inkml:trace>
  <inkml:trace contextRef="#ctx0" brushRef="#br0" timeOffset="45344.5929">6391 10313 13324,'20'0'449,"-20"-20"-257,0 20 1057,0 0-160,0 0-897,-20 20-192,-1-20 0,3 20 64,-2-20 32,-1 20 32,1-1 1,0 2-33,2 18 64,-23-19-96,41 0-32,-20 0-32,20-1 32,20 2 0,0-2 32,1-19 64,37 20 0,-17-20-32,18 0 32,0 0-64,-19-20-96,19 20 161,1-19-129,-21-2 64,1 21-32,-20-19-225,1 19-127,-21 0-256,0 0-225,-21 0-640,1 0-1186,0 0-1633</inkml:trace>
  <inkml:trace contextRef="#ctx0" brushRef="#br0" timeOffset="45597.608">6569 10393 7783,'0'0'192,"0"0"609,-19 19 1921,19-19-768,19 20-544,-19 0-193,0 20 32,0-21-288,20 21-481,-20 1-159,0-2-321,0 0-64,20 2-673,-20-22-961,0 21-1857</inkml:trace>
  <inkml:trace contextRef="#ctx0" brushRef="#br0" timeOffset="50618.8952">7066 11267 9128,'-20'0'1281,"20"0"-1665,0 0 800,0 0 1218,0 0-481,0 0-448,20 0 31,-1 0 97,1-20-128,21 20-161,-3 0-95,3 0-257,-21-20-96,18 20-64,-17 0-128,-1 0-449,0-20-287,-20 20-450,0 0-1536,0 0-4934</inkml:trace>
  <inkml:trace contextRef="#ctx0" brushRef="#br0" timeOffset="51013.9178">7125 11207 1313,'-20'20'9257,"20"-20"-8873,-20 0-288,20 20 577,0 0 31,-19 19-191,19 1-161,0-20-32,0 20 1,0-21-65,19 2-96,-19-2 0,20 2 193,-20-2 31,20-19 0,1 21-63,17-21-65,3 19-160,-21-19-96,18 20-192,3-20-129,-1 20-63,-21 0-64,-19 0 320,0 0 128,0-1 128,-19 1 352,-1 0 65,0-20-97,-21 20 97,3-20-161,-3 0-224,21 0-32,-18 0-128,17-20-192,1 20-737,20-20-544,20 0-1282,1 1-5413</inkml:trace>
  <inkml:trace contextRef="#ctx0" brushRef="#br0" timeOffset="51446.9426">7563 11366 12940,'0'-40'1217,"0"40"-993,0-20 1314,18 20-385,2-19-417,0 19-447,21 0-161,-23 0-224,23 0 64,-1 0-64,-21 19-193,1-19 65,0 20 96,-20 0 32,0 0 64,-20 0 0,20 0 96,-20-1-64,20 2 0,-19-2-32,19 2-32,0-2-160,0-19-193,19 21 193,-19-2 128,20 1-64,0-20 96,0 20 32,-20 0 160,20-20 96,-20 20 160,-20-20 97,0 20 95,0-1 1,0-19-161,-19 20-288,19 0-64,-21-20-32,3 20-128,17-20-1025,1 0-1089,0 0-3459</inkml:trace>
  <inkml:trace contextRef="#ctx0" brushRef="#br0" timeOffset="58547.3487">4028 12161 13228,'-19'0'737,"-21"0"-289,40-20 1186,0 20-1,0 0-736,0 0-609,20 0-192,0 0 193,-1 0-193,21 0-96,-20 0-128,19 0-129,1 0-319,-20 20 480,1-20-481,-21 20 321,0-1 64,0 1 0,-21 0 160,1 20 64,0-40 0,0 20-32,20-1-32,0-19-64,0 20-129,0 1-127,20-21-96,0 19 127,21-19 97,-3 0 32,3 20 32,-3-20 96,-17 20 192,-1-20 288,-40 19 289,-1 2 128,-17 19 31,-3-21-159,-18 2-288,19-2-193,-19 1-256,19-20-192,1 20-513,19-20-384,20-20-449,0 20-800,39-20-4805</inkml:trace>
  <inkml:trace contextRef="#ctx0" brushRef="#br0" timeOffset="58858.3665">4643 12181 12908,'0'0'1281,"0"-20"-1057,0 20 1666,0 20 32,20-20-641,-20 39-480,0 1-1,0-20-255,0 19-225,21-19-192,-21 1 1,0 18-194,20 0-639,-20 2-1314,20-2-2274</inkml:trace>
  <inkml:trace contextRef="#ctx0" brushRef="#br1" timeOffset="66120.7819">375 11545 6630,'-20'20'2530,"1"-20"-2626,19 0 448,0 0 1538,0 0-833,0 0-512,19 0 63,-19 0-63,0 0 127,20 0-159,0 0-33,0 0-127,1 0 63,-1 0-128,-2 0-159,23 0-65,-21 0-32,19 0-64,-19 0-32,20 0-289,-20 0-95,-1 0-193,21 0-288,-20 20-224,-20-20-512,20 0-930,-20 0-2081</inkml:trace>
  <inkml:trace contextRef="#ctx0" brushRef="#br1" timeOffset="66596.8091">654 11406 1121,'-20'0'8456,"20"0"-8072,0 0-288,0 0 1858,0 0-897,0 0-513,0 0 129,0 19-32,20-19-65,-1 0-352,1 0-128,20 0-96,-20 21 33,19-21-1,-19 0-32,1 19 0,17-19 0,-18 21 0,1-21 0,-1 0-32,-20 19 32,20-19 32,-20 0-32,19 21 32,-19-21-32,0 0 32,20 0 128,-20 0 224,0 0-128,0 19-63,-20-19 31,20 0 64,-19 0-128,19 20 160,-20-20-31,0 20-193,-1 0-32,1 0-64,20-20-32,-18 20-288,-2-1-513,20 1 128,-21 0-704,21 0-2018</inkml:trace>
  <inkml:trace contextRef="#ctx0" brushRef="#br2" timeOffset="92874.3121">1705 6756 7719,'-38'0'3075,"17"20"-2371,1-20 1026,20 0 0,-20 0-481,20 20-480,0-20-289,0 0 193,20 0 63,0 0-159,1 0-129,17 0-95,3 0-129,18 0-224,-19 0 64,-1 0-32,21 0-224,-21 0 0,1 0-321,-20 0-288,1 0-224,-1 0-64,-20 0 32,0 0-929,0 0-3779</inkml:trace>
  <inkml:trace contextRef="#ctx0" brushRef="#br2" timeOffset="93227.3323">1964 6597 11723,'0'0'288,"0"0"-192,0 0 1057,0 0-320,0 0 128,19 0-385,-19 21-255,20-2-97,20-19-32,1 19-64,-3 2-64,3-2-32,-3 2 32,3-21-64,-1 19 32,-21-19 32,21 20-32,-40-20 0,20 0 225,-20 20-65,0-20 609,-20 20-161,0 0-31,-19 0-97,19 19 129,-20-19-353,1 0-96,-1 0-96,19 19-192,1-39-768,2 20-1154,-2 0-513,20 0-4067</inkml:trace>
</inkml:ink>
</file>

<file path=ppt/ink/ink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09T07:54:22.303"/>
    </inkml:context>
    <inkml:brush xml:id="br0">
      <inkml:brushProperty name="width" value="0.05292" units="cm"/>
      <inkml:brushProperty name="height" value="0.05292" units="cm"/>
      <inkml:brushProperty name="color" value="#FF00FF"/>
    </inkml:brush>
  </inkml:definitions>
  <inkml:trace contextRef="#ctx0" brushRef="#br0">11731 9757 4163,'0'0'641,"0"0"-641,0 0 1121,0 0 513,19 0-449,1 0-609,-20 0-255,20 0-129,0 0 192,1 0-31,-3 0-225,2 0-160,1 0-161,-21 0-800,20 0-1249,-20 0-2050</inkml:trace>
  <inkml:trace contextRef="#ctx0" brushRef="#br0" timeOffset="418.0238">11831 9638 1953,'0'19'3139,"0"-19"-3011,0 0 193,0 0 1088,18 0 385,-18 0-865,20 0-545,1 0-128,-1 20 1,-20-20-65,20 0 0,-2 20-128,-18-20 0,21 0-32,-21 20 0,0-20-32,20 20 0,-20-20 32,0 20 32,0-20-64,0 0 64,0 19 0,0-19 64,0 20 1,0-20 95,-20 0-128,20 20 0,-21-20-96,3 20 32,-2-20-737,0 20-2370</inkml:trace>
  <inkml:trace contextRef="#ctx0" brushRef="#br0" timeOffset="2545.1455">11849 11585 1569,'0'0'1602,"-18"0"704,18 0 0,0 0-737,0 0-191,0 0-1,0-20-352,0 20-192,0 0-33,0 0-319,0 0-353,0 0-64,0 0-64,18 0 0,2 0 0,1 20-32,-1-20-320,0 0-321,-2 0-608,3 0-1474,-1 0-2754</inkml:trace>
  <inkml:trace contextRef="#ctx0" brushRef="#br0" timeOffset="2869.1641">11910 11505 3555,'0'0'512,"0"0"-63,0 0 1633,20 0-641,-20 0-800,18 0-481,3 0-128,19 0-32,-20 21-32,0-21 32,-1 19-32,1-19 64,0 20 0,-20-20 32,20 20 256,-20-20 65,0 20 31,0 0-32,-20-20-288,20 20-96,-20-1-256,0 1-448,-19 0-161,19-20-192,-20 20-2531</inkml:trace>
  <inkml:trace contextRef="#ctx0" brushRef="#br0" timeOffset="5494.3142">11831 12499 2690,'0'19'2434,"0"-19"-256,0 0 289,-21 0-577,21 0-481,0 0-384,0 0-288,0 0-321,0 0-224,0 0-64,0 0-64,21 0-64,-3 0-288,2 0-417,21 0-736,-21 0-1282,-2 0-3555</inkml:trace>
  <inkml:trace contextRef="#ctx0" brushRef="#br0" timeOffset="5855.3349">11910 12379 4868,'-20'0'897,"20"0"-1057,0 0 288,0 20 769,20-20 64,-20 0-513,20 0 97,-20 20 31,18-20-95,3 19-161,-1 2-64,0-21-64,0 20-31,-20 0-97,20-1 128,-20 2-64,0-2-96,0 1 32,0-20-64,0 20 32,0-20 0,-20 20 0,20-20-32,-20 20-160,20-1-128,-20 1-673,0-20-1474,-1 20-4866</inkml:trace>
  <inkml:trace contextRef="#ctx0" brushRef="#br0" timeOffset="13132.7511">20644 9478 12203,'-20'0'929,"20"0"-353,0 0 33,0-20 128,0 20 128,0 0-321,0 0-448,20 0 0,0 0 32,19 0 1,-19 0-1,21-19-32,-21 19-64,19 0-128,1-21-161,-20 21-63,-1 0-545,1 0-832,-20 0-1763,0 0-5252</inkml:trace>
  <inkml:trace contextRef="#ctx0" brushRef="#br0" timeOffset="13513.7729">20565 9498 12075,'-20'0'993,"20"0"-993,0 19-256,0-19 288,0 0 32,0 21 64,0 19-160,0-20 64,0-1 0,20 21-64,-20-20 96,0 0 0,20 0 160,-20 0 257,19-20 191,1 20 1,0-20-225,0 0-255,1 0-161,17 19-161,-17-19 33,19 20 0,-22 0-32,3 0 128,-21 0 0,0 0 128,-21-1 449,3 2 416,-22-2-160,-19-19-33,-2 20-63,2-20-353,-1 20-256,1-20-160,19 0 64,1 20-256,-1-20-961,19 0-929,21 20-1730</inkml:trace>
  <inkml:trace contextRef="#ctx0" brushRef="#br0" timeOffset="15043.8604">20367 11287 13773,'0'0'288,"0"0"-416,0 19 512,20 1 641,-20 0-512,0 0-289,19 20-160,-19 0 256,20-21-32,-20 21 1,0 20-225,20-20-64,-20 0-64,20-21-193,-20 21-31,20-20-256,-20-20-289,19 20-577,-19-20-1152,20-20-4581</inkml:trace>
  <inkml:trace contextRef="#ctx0" brushRef="#br0" timeOffset="15540.8888">20863 11247 8968,'20'0'1602,"-20"0"-994,0-20 1026,0 20-513,0 0-865,0 0-256,-20 20-32,0 0 64,20 19-32,-20 1 32,-1 0 32,3 20-64,18-20 32,0 19 0,0-19-32,0 0 0,18-1 0,23-19 32,-1 0 64,-1 0 96,1-20 161,-1-20-33,-19 20 32,0-20 129,0 0 95,-20-19 33,-20 19 32,0 0-289,-19 0-352,-1 0-320,0 20-385,1 0-576,-1 20-1602,19-20-7943</inkml:trace>
  <inkml:trace contextRef="#ctx0" brushRef="#br0" timeOffset="16961.9701">23325 12181 12395,'0'-20'609,"-20"20"63,20-20 674,0 20-97,20 0-448,-20-20-513,18 20-128,3 0 32,-21 0-160,20 0-96,0 20-64,0 0-96,-1-20-160,-19 20 95,0-1 129,0 1 96,0 0 96,0-20 0,0 20-32,-19 0 0,19 0-32,0-1-32,19 1-513,1 20 289,-20-20 0,20-20 96,0 20 96,0-1 96,-20 2 32,0-1 160,0-20 448,0 20 193,0-20 0,-20 19-320,0-19-385,0 0-64,-19 0-128,19 0-257,0 0-608,20 0-320,-20 0-544,20 0-1058,0 0-3363</inkml:trace>
  <inkml:trace contextRef="#ctx0" brushRef="#br0" timeOffset="17300.9895">23702 12300 8808,'0'-20'5957,"0"0"-5764,0 0 479,20 20 770,0 0-834,19 0-255,1 0-289,19 20-128,-19-20-33,-1 40-31,1-21-96,-20 22 0,-20-22 96,0 21 160,-20 0-32,0-20 224,-19 19 224,19-18 289,0-2 0,0-19-289,20 20-31,0-20-33,0 0-256,20 20-352,20-20-64,-1 0-225,1 0-864,-1 0-1186,-19 0-4099</inkml:trace>
  <inkml:trace contextRef="#ctx0" brushRef="#br0" timeOffset="17926.0253">16534 13075 15022,'21'0'704,"-21"0"1,0 0 1121,0 0-1410,0 0-1056,0 0-802,0 0-384,0 0-4419</inkml:trace>
  <inkml:trace contextRef="#ctx0" brushRef="#br0" timeOffset="18056.0327">16615 13194 14093,'0'40'1089,"0"-40"-1217,0 0 224,0 19-737,0-19-3907</inkml:trace>
  <inkml:trace contextRef="#ctx0" brushRef="#br0" timeOffset="18188.0403">16654 13353 14317,'0'19'-2178,"-20"2"-2402,20-21-2243</inkml:trace>
  <inkml:trace contextRef="#ctx0" brushRef="#br0" timeOffset="18316.0476">16714 13492 15790,'0'40'193,"-20"-40"-642,20 0 161,0 0-3460</inkml:trace>
  <inkml:trace contextRef="#ctx0" brushRef="#br0" timeOffset="29784.7036">11195 9836 4772,'-40'0'2466,"20"0"-1120,1 0 511,-1 0 386,0 0-258,-1 0-511,1 0-289,2 0-416,-2 20-33,20-20-31,-21 0-64,21 0-161,0 0-64,0 0-127,21 0 95,-1 0-64,18 0 1,3-20-193,-2 20 32,21 0-32,-1-20-32,22 20 0,-23 0-32,1 20-128,2-20 160,-22 0-96,21 0 0,-1 0 0,-19 0 128,19 0-224,-39 0 96,21 0 64,-3 0-32,-17 0 33,-21 0-65,20-20 0,-20 20 96,0 0 64,0 0-128,0 0-128,0 0 96,0 0-32,0 0-160,0 0-1,0 0-191,20 0 0,-20 0-193,0 0-160,0 0-127,0 0-290,0 0-543,0 0-225,-20-20-1025,0 20-4324</inkml:trace>
  <inkml:trace contextRef="#ctx0" brushRef="#br0" timeOffset="30246.73">11770 9657 9513,'-39'-19'224,"19"-2"96,0 21 1570,0-19 352,0 19-609,20 0-672,-19 0-160,19 0-288,0 0-65,19 0 161,1 19 63,0-19-223,20 21 31,-21-2-160,21 1 65,1-20-161,-3 20-32,-17 0-32,19 0-128,-22 0 64,3-1-160,-1-19 193,-20 20-97,20 0 0,-20-20-64,0 20 96,0-20-32,0 0 128,0 20 0,-20-20-64,0 20 32,-1-20-160,3 19 128,-2 2-352,0-2 416,-21 1-128,23 0 0,-23 0 0,21 0-96,0 0 128,1 0-352,19-1-128,-20 1-257,0 1-736,20-2-641,-20-19-641,20 20-9160</inkml:trace>
  <inkml:trace contextRef="#ctx0" brushRef="#br0" timeOffset="39910.2826">11215 12578 12171,'-20'20'993,"0"-20"256,20-20 737,-20 20-32,20 0-641,0 0-512,0 0-128,0 0-193,0 0-64,0 0-127,20 0 31,0 0-64,0 0 0,19 0-63,1 0-1,19 20-32,-19-20 32,19-20-256,2 20 256,-2 0-224,1-20-224,-1 20 512,0 0-256,-19 0-32,1 0 32,-3 0-32,-17 0 32,-1 0-96,0 20 0,-20-20 128,0 0-288,18 0 192,-18 0-449,0 0 1,0 0-225,0 0-416,0 0-609,0 0-288,0 0-1665,-18 0-9288</inkml:trace>
  <inkml:trace contextRef="#ctx0" brushRef="#br0" timeOffset="40334.307">11790 12459 7431,'0'0'2914,"0"0"-2529,0 0 1184,0-21 673,-20 21-800,20 0-706,0 0-223,0 0-193,20 0 417,-20 0-225,0 0-127,20 0-33,1 0-64,-3 0-31,2 0-1,1 21-160,-1-21 32,18 20-96,-17 0 160,-1-20-192,0 19 64,0 2 0,0-21 64,-20 19-192,19-19 128,-19 20-64,0-20 129,20 20-65,-20-20 64,0 20 0,0 0 128,-20-20 64,20 19-31,-19 1-33,19 0-128,-20 0-96,0 0 32,0 0-64,20-20-64,-20 39-448,-1-18-417,3-1-705,-2-1-576,20 1-224,-20-1-4261</inkml:trace>
</inkml:ink>
</file>

<file path=ppt/ink/ink3.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09T08:31:21.845"/>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definitions>
  <inkml:trace contextRef="#ctx0" brushRef="#br0">14390 3178 2818,'0'0'545,"-18"0"480,18 0-96,0 0-33,0 0 97,0 0-416,0 0-481,0 0 96,0 0 321,0 0 319,0 0-223,0 0-353,0 0 33,0 0-33,0 0 128,0 0 129,0 0 191,18 0-63,2 0-33,1 0-31,19 0-257,-1 0-31,21 0-129,-1 0-64,20 0-64,20 0 32,1-19-32,19 19-32,0 0 64,1 0-32,-1-20-32,-20 20 32,0-19 0,-19 19-64,-22 0 32,3 0-160,-41 0-385,-1 19-672,1-19-961,-20 0-3844</inkml:trace>
  <inkml:trace contextRef="#ctx0" brushRef="#br0" timeOffset="1436.0818">19334 3159 9833,'0'19'737,"0"-19"287,0 0 770,0 0-449,0 0-352,20 0-608,-1 0-129,21 0-64,1 0 32,18 0-95,20 0 31,20 0-128,0 0 0,0 0 0,21 21-32,-1-21 0,21 0 0,-21 0-32,19 0 0,-19 0-32,-19 0 96,-1 0-32,-20 0 32,-19 0-64,-1 0 32,-39 0-96,1 0-97,-1 0-287,-20 0-897,0 0-1378,0 0-4868</inkml:trace>
  <inkml:trace contextRef="#ctx0" brushRef="#br0" timeOffset="11255.6438">7383 5126 10121,'0'0'1730,"0"0"-1858,0 0 896,0 0 706,20 0-193,0-19-288,0 19-481,0 0-223,19 0 95,-19 0-64,21 0-63,-3 0-65,23 0-160,-2 0 32,0 19 0,1-19-96,-1 0 64,22 0 0,-22 0-96,-1 0 128,3 0-160,-2 0-64,1 0-225,-21 21-287,-19-21-994,0 0-1729,0 0-7784</inkml:trace>
  <inkml:trace contextRef="#ctx0" brushRef="#br0" timeOffset="13500.7722">1805 6100 1761,'0'0'1954,"-21"20"-320,21-20 127,-18 0-95,-2 0-289,0 0-128,20 0-160,0 0-128,0 0-160,0 0-192,0 0-289,0 0-160,20 0-128,-20 0 32,0 0 32,0 0 0,0 0 0,0 0 33,0 20 127,0-20 64,20 0-64,-20 0-64,18 0-31,3 0-65,19 0 32,-1 0-96,1-20 0,19 20 0,1 0 0,19 0 32,0 0 0,21 0-64,-20 0 32,-1-20 64,21 20 96,-21 0-192,-20 0 64,1 0-32,-1 0 33,-19 0-97,-20 20-33,19-20-127,1 0 0,-19 0-192,-1 0-1,-2-20-383,3 20-770,-21 0-2946</inkml:trace>
  <inkml:trace contextRef="#ctx0" brushRef="#br1" timeOffset="44125.5232">1606 9220 4964,'20'20'4196,"0"-20"-3715,-20 0-385,0 0 801,21-20 63,-21 20-511,0 0-193,0 0 96,0 0 161,-21 0 64,21 0-33,0 0-192,-20 0-127,0 0 31,0 0-160,-19 0-64,-1 0-64,-19 0-32,-1 0 32,1 0 0,0 20 32,-2-20-32,2 0 32,19 0-32,-19 0 0,19 0 32,0 20 0,1-20 32,-2 0-64,21 19 32,-18-19-32,38 0 0,-21 0-64,21 20 31,0-20-31,0 20 64,0-20 32,0 20 32,0 0 0,0 0 0,0-1 0,21 1-32,-21 20 0,0 19 0,0-18-32,0 18 0,0 21 32,0-20-32,0 19 32,0 1 0,20-1 0,-20 20 0,0-19-128,0 19 64,0 0-64,0 1 96,0-1 32,18 0 32,-18 1 0,0-1 64,0 1 96,0 0 33,0-1-1,20 0-32,-20 20-64,0-40 0,0 21-64,21-20 225,-21-21 31,0-19-160,0 19-160,20-19 0,-20 0 0,20 0 0,-20-21-160,0 21 32,19-20-64,-19 0 95,0 0 33,20 0 64,-20-1 64,0-19-64,0 20 0,20-20 257,0 0 63,0 0-128,19 20-160,-19-20-32,39 0 0,-19 20-192,21-20-449,-2 0-896,0 0-1602</inkml:trace>
  <inkml:trace contextRef="#ctx0" brushRef="#br1" timeOffset="48666.7835">2122 10670 10281,'-20'0'1666,"20"0"352,0 0 256,0 0-577,0 0-511,0 0-514,-18 0-191,18 0-385,0 0-160,0 0-32,0 0 192,18 0-32,2 0 0,1 21-96,19-21 96,-1 20-64,1-20 0,19 0-96,-19 0-96,-1 0-65,1 0-287,1 0-193,-23 0-384,2 0-288,0 0-289,-20 0-576,0 0-513,0 0-4740</inkml:trace>
  <inkml:trace contextRef="#ctx0" brushRef="#br1" timeOffset="48990.8021">2361 10571 8808,'20'0'-320,"-1"0"352,1 0 736,-20 21 289,20-21-32,21 0-672,-23 19-225,22-19-96,1 0 32,-2 20-64,-19 0 0,0-20 0,0 19 0,-20 2 0,19-1 160,-19-20 128,0 19 225,0-19 127,-19 0 193,19 20-32,0-20-64,-20 20-193,0-20-192,0 20 1,-19 0-289,-2 0-96,21-1-577,-18 1-1729,-3 0-3812</inkml:trace>
  <inkml:trace contextRef="#ctx0" brushRef="#br0" timeOffset="55647.1828">12564 10691 11691,'20'20'-32,"-20"-20"64,0 19 32,20-19 224,0 20 192,1 0 161,17 0-193,3-20-191,-3 20-65,23-20-64,-2 20 64,21-20-32,-1 0 64,21 0-31,-1-20-33,0 0-32,21 0 96,-21-20-32,39 1 65,-19-21 63,21 0 128,-2 0 353,-19 1-224,0 0-321,-19-21 0,-1 20-192,-20-19-32,-19-1-160,-1 1 0,-18-1-96,-3 1-97,-18-1 1,1 1-64,-1 20 384,-20 19 64,0 0 160,0 20-160,0-1-64,0 2 96,0 19-96,0-20-32,20 20 0,19-20-32,1 20-32,19 0-32,20-19 32,2 19-96,-2-21-1,0 21 193,0-20-192,1 20-577,-21-19-127,0 19-193,2-20-1282,-41 20-4067</inkml:trace>
  <inkml:trace contextRef="#ctx0" brushRef="#br0" timeOffset="55921.1985">15542 9140 10345,'40'0'801,"-1"20"-673,2-20 0,-1 20-96,19 0 545,-19 0 800,19 0-576,-19 0-96,-1 19 288,-19-19 96,0 0-513,-20 20-320,0-21 33,-20 1-33,-20 1-32,1-2-256,19 1 64,-20-20 0,1 20-352,-1-1-513,1-19-993,-1 21-2562</inkml:trace>
  <inkml:trace contextRef="#ctx0" brushRef="#br0" timeOffset="56418.2269">16872 8822 11755,'0'0'288,"0"0"-1665,-20 0-1,20 20 1442,-20 0 353,1 0 127,19 20-223,-20 0 95,20 19 417,0 1-129,0-20-255,20 19-225,-1-19-160,21-20 64,1 0 353,18-1 480,1-19-33,-1-19 65,-19-1-128,-1-20-64,1 0-192,-20 1-289,-20-1 64,-20-20 1,0 20-1,-20 21-256,1-21-256,-1 20-352,1 20-353,19 0-609,0 0-1857,0 20-4036</inkml:trace>
  <inkml:trace contextRef="#ctx0" brushRef="#br0" timeOffset="56570.2355">17429 9100 15054,'19'0'1377,"-19"0"-1473,0 0 288,0 0-32,0-19-320,20 19-1890,0 0-2402</inkml:trace>
  <inkml:trace contextRef="#ctx0" brushRef="#br0" timeOffset="56967.2583">17765 8842 12139,'41'0'0,"-21"-20"288,0 1 1442,19 19-705,-19-20-513,-20 20-384,20 0-95,-20 0-66,-20 0-95,-20 0-32,21 20 0,-21-1 0,20 1 64,-1 0 64,1 0 0,2 0-160,18 0-129,0 20 97,18-21 0,2 1 64,1 20 0,19-20 63,-20 0 33,-1-1 160,1 2 1,0-2 223,0-19 192,-20 20 97,0-20-65,-20 20 1,0-20-97,0 0-159,1 0-161,-21 0-160,20 0-96,-1 0-257,1 0-736,20 0-1473,0 0-5414</inkml:trace>
  <inkml:trace contextRef="#ctx0" brushRef="#br0" timeOffset="57241.274">18282 9021 16495,'20'0'-512,"-20"0"-97,-20 0 1057,-1 20 161,3 0-353,-2-20-256,0 20-64,20-1 32,0 2-64,20-21-64,0 0 96,-2 0 64,3 0 96,-1 0 160,0-21 0,-20 21-95,0-19 63,0-1-32,0 20-224,-20-20-513,0 20-800,-1-20-1538,21 20-2882</inkml:trace>
  <inkml:trace contextRef="#ctx0" brushRef="#br0" timeOffset="57464.2868">18579 8743 832,'41'-20'13869,"-41"20"-13356,20 0 192,-20 0 992,0 20-544,-20 0-672,20 20-289,-21 19-128,-19-19-64,1 39 0,19-19-545,-20-1-383,21-19-290,-1 0-479,0 0-1026,20-20-2562</inkml:trace>
  <inkml:trace contextRef="#ctx0" brushRef="#br0" timeOffset="57724.3016">18679 9160 12107,'20'20'833,"-20"-20"-2243,20 20 898,-20 0 800,20 0-32,0 0-512,-1-20-577,1 19 641,-20-19 416,20 0 545,0 0 480,-20-19-64,0-1 161,-20 20-97,20-40-480,-20 20-417,-19 0-320,19 0-64,0 20-320,0-19-994,20 19-3298</inkml:trace>
  <inkml:trace contextRef="#ctx0" brushRef="#br0" timeOffset="58251.3318">19771 9160 13164,'0'20'1730,"19"-20"-1730,1 0 320,21 0 769,-3 0 352,3-20-256,-1 0-672,-21-20-65,1 21 321,0-21-192,-20 20-513,0-20-64,-40 21-96,21-2-129,-21 2 1,-1 19 0,3 0 32,17 19 32,1 2 64,0 18 31,20 1 1,0-20-96,40 19-288,1 1-33,18 0-191,0-20 544,1 0-65,-21-20 33,21 20-256,-21-20-609,-19-20-1281,0 20-2691</inkml:trace>
  <inkml:trace contextRef="#ctx0" brushRef="#br0" timeOffset="58503.3462">20306 9200 6726,'21'40'1121,"-1"-40"-1313,-20 20 512,20-20 2659,-20 0 0,0 0-833,0 0-897,0-20-448,0 0-97,-20-20-191,20 20-321,0 0-192,-20-20-32,20 21-192,20-21-289,0 20-896,0 20-481,-1-20 513,21 20-65,-20 0-63,0 0 480,19 20 256,-19-20-1024,0 0-5222</inkml:trace>
  <inkml:trace contextRef="#ctx0" brushRef="#br0" timeOffset="58748.3602">20644 9220 11434,'20'20'833,"-20"0"352,21-20 2050,-21-20-1057,0 20-1153,0-20-416,0-20-257,0 20-160,0 0-128,0-20-224,0 21-128,0-1-224,0 0-33,18 0 65,2 20 127,1 0 129,-1 0 160,0 0 0,-2 0-449,3 0-1857,-1 20-3587</inkml:trace>
  <inkml:trace contextRef="#ctx0" brushRef="#br0" timeOffset="58936.371">21021 9081 4003,'0'0'-704,"0"0"-385,20 0 512</inkml:trace>
  <inkml:trace contextRef="#ctx0" brushRef="#br0" timeOffset="59253.3891">21021 9081 9961,'20'19'2050,"-20"-19"-1762,0 0 1698,0 0-481,-20 21-928,20-2-449,-20 1-96,20 0-32,20 0 0,-20 0-32,20 0 0,0 0 64,21-20 160,-23 0 289,23 0 63,-21 0 161,0-20 160,-20 0 0,19-20-97,-19 20-319,-19 0-129,-1-20-224,0 21-160,-1-1-160,-17 20-321,18 0-768,-1 0-641,1 20-1249,20-1-2498</inkml:trace>
  <inkml:trace contextRef="#ctx0" brushRef="#br0" timeOffset="59520.4044">21399 9260 10570,'19'0'1889,"-19"0"-1184,20-20 2178,-20 0-897,0 0-833,20 0-256,0-20-225,-20 21-159,39-2-65,-19 21-64,0-19-159,1 19-129,17 0-160,-17 0-257,19 0-447,-20 19-578,19-19-351,-19 0-1570,0 21-5638</inkml:trace>
  <inkml:trace contextRef="#ctx0" brushRef="#br0" timeOffset="61452.5149">7225 5226 5733,'-21'0'3107,"1"0"-2146,20 0 256,0 20 128,0-20 129,0 0-417,20 0-417,1 0-319,37 0-193,3-20-64,38 20-128,-20 0 192,41 0-32,-1 0-96,39 0 0,2 0 64,18 0-64,0 0 32,1 0 64,1 0-32,-2 0 0,0 0 64,0 0 32,-18 0-31,-22 0-161,-19 0-193,1 20 1,-21-20-128,0 0-65,-40 0-31,2 20 160,-23-20 160,3 0 63,-1 0 33,-1 0-32,-19 0 64,0-20 0,0 20 64,-20-20 33,20 20 223,-20-19 224,0-2 257,0 1-256,0 1-65,-20-21-128,0 20-95,20-20-33,-20 20-192,0-20 96,20-19-320,-20-1-257,20 0 449,0-19-64,-19-1-224,19 1 32,19-20 64,-19 19 128,20 20 32,-20-19 128,20 19-32,-20 21 64,20-1 64,-20-19-128,-20 38-32,20-18-32,-20-1 0,20 20-32,-20 0-32,-19 0 32,19 1-32,-21-2 0,3 2 0,-3-1 32,-18 20 0,-1 0 0,-19-20 0,0 20 0,-20 0 32,-21 0-32,-18 0 32,-1 0 0,-1-20-64,-18 20-33,-2 0-159,-18 0-128,0 0 32,-21 0 31,1 0 193,20 0 128,18 20 32,20-20-96,23 20-32,-3 0-288,21-1 223,0 2 129,20-2-32,-2 1 32,22 0-64,19 0 96,20-20-32,-19 20-32,39-20 32,-20 20-96,20-20 32,0 19 32,0-19 32,0 20 64,0-20 32,0 21 32,0 18-64,20-19 0,-20-1-32,20 21-64,-20 0 128,19 20-32,-19-20-32,20 39 32,-20-19 0,20 19 0,-20 21-32,20-22 0,-20 3-96,20-2-96,-20 1 128,20-21 96,-20 1-224,19-20 192,-19 0 0,0-1 96,0 1-96,0-20 32,20 0 64,-20-20 256,41 0 193,-3 0-225,3 0-192,38 0-288,-19-20-577,-1 20-1633</inkml:trace>
  <inkml:trace contextRef="#ctx0" brushRef="#br0" timeOffset="72724.1596">3214 8226 4964,'0'0'481,"-19"0"448,19 0 960,0 0 97,0 0-288,0 0-705,0 0-449,0 0-159,0 0 31,19 0-32,-19 0 161,20 0-33,0 0-31,20 0-161,-1 0 65,40 20 31,2-20-128,18 0-32,19 0-31,1 0-225,41 0 128,-22 0 32,42-20 96,-22 20-32,-18 0-31,-3-19 127,3 19 64,-41 0-288,0-21-32,-40 21-128,2 0-448,-22 0-225,1 0-288,-20 0-833,-20 0-1569,0 0-7175</inkml:trace>
  <inkml:trace contextRef="#ctx0" brushRef="#br0" timeOffset="88405.0564">5080 8524 6566,'0'0'4740,"0"0"-4003,0 0-353,0 0 897,0 0 161,0 0-545,0 0-737,0 0-160,0 0 128,0 20 128,0-20 32,21 20-95,-21 0-33,0 0-32,20-1-64,-2 2 0,23 19 0,-1-21-32,39 1 0,-20 20 0,40-20 0,-18 0 0,18-1-32,19 1-64,1-20 128,21 20-64,18-20 0,2 0 0,-2-20 0,1 0 128,0 1 129,-20 19-65,19-20-32,-18 0 32,-21 20-160,-20-20-64,-20 20 64,-20 0-128,2-20-64,-22 20 32,-19 0-96,0 0 31,0 0-31,-1-20 64,-19 20-32,20 0-128,-20 0-673,0 0-801,0-19-672,-20 19-1346,20-21-4067</inkml:trace>
  <inkml:trace contextRef="#ctx0" brushRef="#br0" timeOffset="88772.0775">7642 8524 1057,'20'0'8071,"-2"0"-8167,3 0 192,-1 0 481,20 0 544,-1 20-385,1-20-447,19 20-1,1 0 545,-21-20 160,2 20 0,-1-1-225,-22 2 1,3-21-64,-1 19-1,0 2-287,-20-2 127,-20 1-95,0 0-129,-19 0-160,-1 0-32,-1 0-32,2-1-96,-1 1-96,20 0-352,-19 0-705,39 0-1538,-20 0-3683</inkml:trace>
  <inkml:trace contextRef="#ctx0" brushRef="#br0" timeOffset="89645.1274">8873 8524 12427,'0'-19'481,"-21"19"-449,1 0 160,0 0-32,2 0 417,-23 0 31,21 19-512,0-19-32,1 20-32,-1 0 257,20 0-33,0-20-128,0 20-32,20-1 32,-1 2 128,1-21-31,0 19-161,0 2-64,19-2 64,-39 1-32,20 0 32,-20 0 0,0 0 192,0-20 321,-20 20-65,2-20-127,-3 0-321,1 0-32,0 19-385,0-19-672,20 0-576,-19 0-1154,19 0-2370</inkml:trace>
  <inkml:trace contextRef="#ctx0" brushRef="#br0" timeOffset="89912.1427">9011 8147 12940,'0'-20'608,"0"20"-832,20 20 576,0 0 513,-20 20 320,20-1-608,-20 21-449,20-1-64,-20 21-32,0-20-128,19-1-416,-19 0-193,20-19-416,0 0-545,0 0-1024,-20-40-3332</inkml:trace>
  <inkml:trace contextRef="#ctx0" brushRef="#br0" timeOffset="90108.1539">9308 8524 12587,'-39'0'449,"19"20"-898,0-20 385,-19 20 225,-1 0 639,20 0-383,20-1-353,0 2-64,20-21 0,0 19-257,0 2-639,19-21-1379,1 0-3074</inkml:trace>
  <inkml:trace contextRef="#ctx0" brushRef="#br0" timeOffset="90439.1728">9407 8623 12716,'0'21'288,"0"-21"-480,0 0 320,0 19 705,41-19 256,-21 0-609,0 0-224,19 0 97,-19 0 159,20-19-256,-40-2-96,20 21 1,-20-19 63,0-1-128,0 0-96,-20 0-192,0 20-193,0-20 1,0 20 192,1 0 32,19 0 160,-20 20 0,20 0 0,0 0-64,0 0 64,0-1 64,20 2-353,-1-2-928,1 2-865,0-21-1729,0 19-4836</inkml:trace>
  <inkml:trace contextRef="#ctx0" brushRef="#br0" timeOffset="90835.1955">9745 8544 9096,'21'0'769,"-21"20"-577,0 0 1281,0 19 161,0-18-833,0 19-577,20-21-128,-20 1-96,20 0 0,-1-20 0,1 20 64,-20-20 0,20 0 32,-20-20 32,20 20-224,-20-20-32,0 20-512,0-20-321,0 20 96,0 0 96,0 0 161,20 20 704,-20-20 512,0 20-159,19 0-97,1 0-256,0-20-32,0 0 0,0 0 353,-1 0 640,-19-20 512,20 0-32,-20 0-287,-20-19-418,20 18-255,-19-19-385,-1 21-416,0-21-417,20 20-960,-20 20-2179,20 0-6309</inkml:trace>
  <inkml:trace contextRef="#ctx0" brushRef="#br0" timeOffset="91174.2147">10162 8663 14093,'-20'0'993,"20"0"-1281,0 0 928,0 0 193,20 0-128,1 0-513,-21-19-96,38 19-96,-38 0 32,21-21 32,-1 21-64,-20-19 32,20 19 128,-20-20 0,-20 20-32,0 0-96,20-20-192,-21 20 128,3 20-32,-2-20 0,-1 20-32,21-1 0,0 2-96,21-2-257,-1 2-159,-2-21-321,23 19-512,-1-19-577,-1 0 32,1 0-449,0 0-896</inkml:trace>
  <inkml:trace contextRef="#ctx0" brushRef="#br0" timeOffset="91535.2355">10539 8604 3555,'-18'0'3331,"-3"19"-480,1 2-705,20-2-1025,0 21-224,0-20-417,0 0-160,20 0 161,1 0 31,17-20 33,-17-20 192,19 20 127,-22-40-127,3 20-192,-1-20 127,-20 0-255,0 1-97,0-1-288,0 1 0,-20-21-128,-1 20-192,3-20-289,-2 41 65,0-1 416,20 20-65,-21 20 65,21 19 288,0 1 161,0 19 63,21 1-63,-1 0 63,0 0-128,19-20-224,1-1-64,-1 1-64,1-20-160,-20 0-64,19-20-129,-19 0-480,0 0-1441,0-20-7687</inkml:trace>
  <inkml:trace contextRef="#ctx0" brushRef="#br0" timeOffset="92090.2671">11948 8464 13965,'-58'0'544,"37"-19"-416,-17 19 225,17 19 544,1-19 288,0 21-865,0-1-288,20-1 0,0 21 32,20-20 96,0 0 96,0 20-95,19-40-33,2 19-32,-1-19-32,-22 21 32,23-21-256,-1-21-64,-20 21-673,-1-19-481,1 19-736,-20-21-2338</inkml:trace>
  <inkml:trace contextRef="#ctx0" brushRef="#br0" timeOffset="92278.278">12068 8207 14509,'20'0'256,"-20"19"33,20 1 704,-20 20 160,20 0-192,-20-1-641,20 21-256,-20 0-128,19-1-513,1-19-640,0-1-769,1 1-1345,17-19-2658</inkml:trace>
  <inkml:trace contextRef="#ctx0" brushRef="#br0" timeOffset="92639.2987">12366 8485 13708,'-19'0'1250,"-1"20"-1218,0-1 320,-1 1 545,21 0 0,0 0-609,0 19-192,21-39-32,19 21 64,-21-21 0,1 0-32,20 0-96,-20 0 0,-1-21 97,-19 2-33,20-1 64,-20 0-192,0 0 128,-20 0-32,20 1-32,0 19 32,-19 0 128,19 0-320,0 0 352,19 19-160,1 1 32,-20 0-64,40 0-96,-20 0-160,-1-1-321,21 2-448,-20-21-672,1 0-321,-3 0-256,2 0-1602,-20 0-2722</inkml:trace>
  <inkml:trace contextRef="#ctx0" brushRef="#br0" timeOffset="92892.3131">12724 8584 2498,'0'-40'2722,"0"20"802,0 1-706,0-1-287,0 20-641,-21-21-994,21 21-511,-20 0-193,20 21-160,0-21-64,0 20 32,0-1-32,0 1-32,20-20 32,1 20-32,-1 0-32,-2-20-32,3 20 64,-21-20 32,0 0 32,20 19 32,-20-19 0,-20 0 0,20 0-193,-21 0 161,3 0-192,-2 0-576,20 0-482,-21 0-287,21 0-2018</inkml:trace>
  <inkml:trace contextRef="#ctx0" brushRef="#br0" timeOffset="93180.3296">12981 8485 11242,'0'-21'2979,"-19"2"-2915,-1 19 481,0 0 704,0 0-320,20 19-833,-20-19-128,20 21 0,0-1 32,20-1 32,0 1-32,20 20 0,-21-20 0,21-20 32,-20 19 32,-20 2-64,21-21 224,-21 0 353,-21 19-65,1-19-512,0 0-160,0 0-289,1 0-768,-1 0-1473,0 0-2819</inkml:trace>
  <inkml:trace contextRef="#ctx0" brushRef="#br0" timeOffset="93540.3502">13161 8544 13292,'0'20'416,"0"-20"-287,18 0 1344,3 0-288,-1-20-512,20 20-481,-21 0-32,1-20 32,-20 20 65,0 0-1,0-19-160,0 19-128,-20-20 128,20 20-96,-39 0-32,19 0-32,0 20 32,-1-20 0,3 19-32,18 1 64,0 0 128,18 0-32,3 0 128,-1-1-64,20 2-64,-21-21-64,21 0 129,0 19-258,-21-19-31,1 0-320,0-19-1186,0 19-3426</inkml:trace>
  <inkml:trace contextRef="#ctx0" brushRef="#br0" timeOffset="93837.3671">13596 8464 14285,'0'-19'1121,"-20"19"-1313,2 0 704,-2 19 577,-1-19-512,21 21-577,-20-1-32,40-1 32,-20 1-32,21-20-32,-1 20-128,18 0-1,-17 0 97,-1-20 96,0 19 0,-20-19 161,0 21 255,0-21 289,-20 19-97,0-19-191,-1 0-225,1 21-224,2-21-449,-2 0-672,-1 19-1025,21-19-2979</inkml:trace>
  <inkml:trace contextRef="#ctx0" brushRef="#br0" timeOffset="94003.3767">13914 8684 7815,'41'19'13325,"-21"-19"-13518,-20 0 353,0 0-704,-20 0-993,20 0-10827</inkml:trace>
  <inkml:trace contextRef="#ctx0" brushRef="#br0" timeOffset="99682.7015">3036 11128 10153,'0'0'320,"0"0"-31,0 0 1024,0 0 481,0 0-289,0 0-928,0 0-321,0 0 64,20 0 321,0 0-65,19 0-191,1 0-33,19-20-192,40 20 160,0-20-159,21 20-97,39-19 32,-21 19-64,42 0-32,-2 0 32,1-21-32,-21 21 32,22 0-64,-42-20-128,1 20 128,-40-19 96,1 19-160,-41-21-545,-19 21-800,-20 21-1346,-20-21-4900</inkml:trace>
  <inkml:trace contextRef="#ctx0" brushRef="#br0" timeOffset="157188.9907">13240 11625 1153,'20'0'1985,"-20"-20"322,19 20-97,-19 0-385,0-20-223,20 20 96,-20-20-65,0 20-256,0-20-352,0 1-256,0 19-128,-20 0-65,20-21-127,-19 21-321,-1 0-160,-20 0-160,19 0-1,-17 0-31,-3 21 128,3-2-160,17 1 128,-19 0-96,20 20 192,20-20-97,-19-1-31,19 21-32,19-20-64,1 0 64,0 0-129,0-1 161,19-19 32,-19 0 128,21 0 32,-21 0-32,-2 0 32,3-19 64,-1 19 0,0-20 64,-20 0-63,0 0-1,0 0-96,20 0 32,-20 1-32,0-1-32,0 0 64,0 0-32,0 20 0,0 0-64,19 0-32,-19 0 128,0 20 96,20 0 32,-20 0 32,0 19 64,20 1-128,-20 0-64,20-1-32,0 1-128,-20 0-224,19-21-449,1 2-640,0-2-1634,-20 0-3939</inkml:trace>
  <inkml:trace contextRef="#ctx0" brushRef="#br0" timeOffset="157635.0162">13617 11545 13068,'-21'-19'448,"1"-2"-448,2 21 32,-2 0 353,-1 0 415,21 0-639,-20 21-193,0-2 32,20 1 0,0 0 0,0 0-32,20 0-65,-20 0-159,20-1 160,1-19 64,-1 0 64,-2 0 96,2 0 32,1-19 1,-1 19 159,-20-20 64,0 0-128,0 0-63,0 0-33,0 0-32,0 20 0,0-19 0,0 19-96,0 19 32,0 1 289,0 20 127,20 0-320,-20-1 160,20 1-320,-1 0 0,1-1-192,0-19-128,-20 20-481,20-20-576,-20-20-1282,0 19-4804</inkml:trace>
  <inkml:trace contextRef="#ctx0" brushRef="#br0" timeOffset="157982.0361">13876 11684 13741,'0'0'1601,"0"0"-1985,0 0 1152,0 0 738,0 0-1282,0 0-352,0 0-801,0 0-1826,18 20-6661</inkml:trace>
  <inkml:trace contextRef="#ctx0" brushRef="#br0" timeOffset="158277.0529">13993 11526 8456,'21'0'6854,"-1"0"-6630,0 0 897,0 0 321,19 0-481,-19 0-609,0 0-224,0 0-160,-1 19-64,-19 1 32,0 20-128,0 0 128,-19-1 64,-1-19-225,0 20 289,20-20-64,-20-1 32,20 1 33,20-20-33,0 20 0,0 0-64,19-20-737,-19 0-929,20 0-2722</inkml:trace>
  <inkml:trace contextRef="#ctx0" brushRef="#br0" timeOffset="158581.0703">14491 11645 10473,'-20'0'3844,"0"0"-3748,20 0 1121,0 0-352,-20 19-705,20-19-160,20 20-224,-20 0-160,20 0-321,0 0 96,-1-20 289,1 20 256,0-20 128,0 0 64,-20-20 289,20 20 287,-20-20 193,0 0-96,0 0-96,0 20-289,-20-20-96,0 1-352,0-1-32,0 20-384,1 0-833,19 0-1154,0 0-3586</inkml:trace>
  <inkml:trace contextRef="#ctx0" brushRef="#br0" timeOffset="158796.0826">14748 11406 12139,'0'0'1666,"0"19"-1442,0 2 2050,0-2-897,-20 21-576,20 0-385,-20 20-63,1 19-257,-1-19-352,0-1-609,20 1 64,0-21-768,0-18-1378,20-2-1794</inkml:trace>
  <inkml:trace contextRef="#ctx0" brushRef="#br0" timeOffset="159064.0979">14888 11744 10345,'0'20'801,"0"-20"-673,0 19 2114,0 1-800,19-20-770,1 20-383,0 0-1,0-20 256,0 0 33,-1-20-33,-19 20 1,20-20 224,-20 0-161,-20 1-319,20-1 127,-19 20-192,-1-20-128,0 20-192,0-20-1057,20 20-1794,-20 0-9545</inkml:trace>
  <inkml:trace contextRef="#ctx0" brushRef="#br0" timeOffset="159698.1342">16018 11585 4356,'-18'-20'10089,"18"0"-9865,-21 20 161,1 0 416,0 0-65,0 0-544,1 0-256,-1 20 64,20 20 193,-20-20 127,20 19-224,0 1-64,0-20-64,20 0-32,-20 0-64,20-1 64,-1-19 64,1 0 160,20 0-32,-19-19 32,-21-1-64,18 0 32,-18 0 161,0 0-225,0 0 64,-18 1 32,18-1 0,0 20-32,-21-20 160,21 20-127,0 0-161,0 20 0,21-20 32,-3 20-96,-18-1 160,40 1-321,-19 0-159,19 0-673,-22 0-929,23-20-1537,-21 0-5253</inkml:trace>
  <inkml:trace contextRef="#ctx0" brushRef="#br0" timeOffset="159901.1458">16317 11545 11306,'-20'0'5445,"20"0"-4996,-20 0 352,20 20 159,-20-20-735,20 20-161,0 0-96,0 0-32,0 0-193,20-20-255,-20 19-353,20 1-256,0-20-64,-1 20-641,21-20-1761</inkml:trace>
  <inkml:trace contextRef="#ctx0" brushRef="#br0" timeOffset="160152.1602">16534 11565 9769,'0'0'224,"0"0"801,0 0 1633,-18 0-768,-2 0-1057,20 20-224,-21 0-1,1 0-288,20 0-159,0-1-129,20 1-32,-20 0-32,41 0-64,-23-20-193,23 20-63,-21-20-321,19-20-672,1 20-769,-20-20-32,0 0-1025,-1 0-1473</inkml:trace>
  <inkml:trace contextRef="#ctx0" brushRef="#br0" timeOffset="160794.1969">16733 11585 3939,'0'20'3844,"0"-20"-1154,-19 20-1408,19-20-770,0 20 65,0-1-65,0-19-192,19 20 33,1-20 63,0 0-96,-20 0-95,20 0-1,0 0-96,-20 0-32,19 0-64,-19-20-96,0 20-128,20-19-160,-20 19-802,0-20-511,0 20 736,0 0 513,20 0 288,-20 20 95,21-20 66,-21 0 63,20 19 128,-20-19 0,20 0 96,-20 0 257,18 0 224,-18 0 352,0 0-64,0 0-417,0-19-287,0 19-193,0-20-192,0 20-384,21-20-321,-1 20 0,0 0 161,0 0 287,-1 20 1,1-20 96,0 0 160,0 20 0,0-20-32,-1 19-32,1-19-64,-20 0-128,0 20 128,0 0 192,0 0-32,0 0-32,0 19-64,0-19 96,0 20 0,0 0-32,0-21 0,0 21 160,0-21 865,0-19 96,0 21 160,0-21 192,-20 0-448,1-21-448,19 2 256,-20 0-321,20-2-288,0-18 353,39-1-673,-19 0 0,40-19-257,-1-1 129,-18 21 0,18 19 160,-19 0 96,-1 0-384,-39 20 256,20 0-801,-20 0-1089,-20 20-2050</inkml:trace>
  <inkml:trace contextRef="#ctx0" brushRef="#br0" timeOffset="161314.2266">18679 11088 10730,'-19'-40'1441,"-1"40"0,0 21 129,-21-2-65,21 1-448,2 40-416,18-1 64,-21 1-321,21 19-32,0-20-160,21 2-224,-21-2 32,18-19-256,22 0-320,1-1-321,-2-19-641,1-20-1473,19 0-5188</inkml:trace>
  <inkml:trace contextRef="#ctx0" brushRef="#br0" timeOffset="161610.2436">19016 11366 15054,'-58'20'320,"37"0"-320,1-1 0,20 2 32,0-2 32,0 21-64,41-19-128,-23-2 32,43 1 0,-23-20 96,-17 0 96,19 0 192,-20-20 385,-1 1 288,1-2-96,-20 2 31,0-21-95,-20 0-384,1 0-97,-21 20 385,-1-20-129,3 21-288,-3 19-256,21 0-128,2 0-384,18 0-1314,0 19-544,38 21-2499</inkml:trace>
  <inkml:trace contextRef="#ctx0" brushRef="#br0" timeOffset="161754.2518">19354 11465 16944,'0'21'576,"-20"-42"641,20 21 417,0 0-801,0 0-1026,0 0-1504,20 0-994,-1 0-6726</inkml:trace>
  <inkml:trace contextRef="#ctx0" brushRef="#br0" timeOffset="162158.2749">19513 11267 16495,'-21'-20'288,"3"0"289,18 20 448,0 0-1025,0 0-352,18 20 159,3 0 33,-1 19-160,0 1 96,-20 0 160,20 20 32,-1-20 32,-19 0 0,20-21 0,-20 21 32,0-20 64,0 0 416,0-20 193,-20 0 64,20 0-129,-19 0-416,-1-20-31,20 20-129,-20-20-32,20-20-192,0 21-97,0-2-31,20-19 0,0 21-65,-1-21-31,1 0 384,0 20 96,-20-20 32,0 1 32,0 19 321,-20 0-65,0 20-288,1-20-160,-21 20-288,20 20-1121,-1-20-4293</inkml:trace>
  <inkml:trace contextRef="#ctx0" brushRef="#br0" timeOffset="162641.3026">20387 11386 448,'0'20'14926,"19"-20"-15118,-19 0 352,0 0 801,20 0-96,0 0-513,0-20-160,0 20 129,-20-20-65,19 20 0,-19-20-128,0 0 128,0 0 33,-19 1-129,-1 19-192,0-20 96,-20 20-192,21 0 96,-21 20 0,20-1-128,20 21-65,0-20 97,20 0-96,20 19-32,-1-18-321,21-2 161,-21-19-33,21 0-191,-21 21-513,1-21-673,-1-21-1409,-19 21-4356</inkml:trace>
  <inkml:trace contextRef="#ctx0" brushRef="#br0" timeOffset="162893.317">20723 11406 1089,'0'19'8071,"21"2"-7206,-21-2 160,20-19 128,0 21-384,-20-21-225,18 0 513,-18 0 513,0 0-161,0 0-640,0-21-129,0 21-191,0-19-129,0-2-320,0 2-32,0-1 64,0 0-32,21 0-352,-21 0-417,40 20-128,-20 0-224,-1 0-1025,1 0-576,0 0 319,0 0 514,0 0-1058</inkml:trace>
  <inkml:trace contextRef="#ctx0" brushRef="#br0" timeOffset="163110.3289">21021 11406 1089,'0'40'2498,"20"-21"-192,-20-19 32,0 0-224,0 0-96,20 0 160,-20 0-672,0-19-641,0 19-161,0-21-95,0 2-225,21-1-32,-21 0-127,0 0-225,0 0-32,20 20-32,-2-20 64,2 20-417,-20 0-223,21 0-770,-1 20-1729,-20-20-7174</inkml:trace>
  <inkml:trace contextRef="#ctx0" brushRef="#br0" timeOffset="163896.3743">19810 11406 13965,'0'-20'704,"0"20"161,0 0 64,-20 0-641,20 0-256,0 0-32,0 20 0,-19-1-64,19 2 32,19-21-64,-19 19 0,20-19 128,0 0 96,-20 0 96,21 0 129,-1 0 127,-20-19 97,0-2 95,0 2-31,-20-1-193,20 0-319,-21 0-225,1 0-321,0 20-1088,20 0-930,-19 0-2305</inkml:trace>
  <inkml:trace contextRef="#ctx0" brushRef="#br0" timeOffset="164120.3872">19989 11207 14862,'-19'-19'576,"19"-1"65,-20 20 1120,0 0-928,20 0-448,0 20-97,-21 19-96,21 1-192,-20-1 32,20 21-64,-18-1-256,-2-19-481,-1 21 321,1-42-97,20 21-768,-20 0-1666,20-40-3107</inkml:trace>
  <inkml:trace contextRef="#ctx0" brushRef="#br0" timeOffset="164379.402">19930 11486 10057,'0'19'3043,"0"-19"-3620,0 21 834,0-21 287,0 19 97,0 1-289,20 0 0,0-20 193,19 0 160,-19 0 159,-20 0-287,20 0 64,-20-20-65,20 0 33,-40 1 127,20-2-95,-20 21-609,-20-19-192,21 19-609,-1 0-640,0 0-1858,20 0-10859</inkml:trace>
  <inkml:trace contextRef="#ctx0" brushRef="#br0" timeOffset="165000.4375">21300 11386 2594,'-20'0'9897,"20"0"-9961,-20 0-64,20 0 64,0 0 32,-20 20 32,20-1-32,0 2 160,20-2 481,0-19 63,0 21-63,-1-21 224,1 0 192,20 0 0,-20 0-257,-1-21 65,1 21-32,-20-19 0,0-21-225,0 20-127,0 0-449,-20 0-64,1 20-481,-1-20-512,20 20-737,-20 20-2914</inkml:trace>
  <inkml:trace contextRef="#ctx0" brushRef="#br0" timeOffset="165267.4528">21637 11465 15246,'-21'0'512,"21"0"-287,-18 0 1632,18 0-447,-20 0-321,20-19-641,0 19 1,20-21-193,-20 2-96,18 19 0,-18-20-192,0 0 128,21 0-96,-21 20-96,0 0-64,0 0 0,20 0-96,-20 0-193,20 0-480,0 20-256,-20-20-961,39 20-2050,-19-20-7175</inkml:trace>
  <inkml:trace contextRef="#ctx0" brushRef="#br0" timeOffset="165497.4659">21756 10949 15310,'40'-20'192,"19"20"96,2 0 1090,18 20 383,-20 19-159,1 1-1090,-1 20-159,-19 0-1,-21-1-224,21 1-160,-40-1 32,0 1-160,-20 0-513,0-20-1216,1 0-1154,-21-1-7495</inkml:trace>
  <inkml:trace contextRef="#ctx0" brushRef="#br0" timeOffset="191896.9759">13260 12539 6085,'19'-21'2883,"-19"21"-2114,0 0 896,0-19 481,20 19-256,-20-20-705,0 20-160,0-20-192,-20-1-160,1 2 63,-1 19-351,-20-20-385,1 20-32,-1 20-64,-1-1-97,2 2-223,19-1 192,0 0-161,20-1 129,-20 2 192,1 18-96,19-19-128,0 20-1,19-21 97,1 1 128,20 0 32,-1-20 64,2 0 32,-1 0 64,-1 0 0,-19-20 1,0 0 31,0-19 0,-1 19-32,-19-20-32,0 21-32,0-2-64,-19-18 96,19 19-96,0-1 32,-20 21-64,20 0 32,0 0 0,0 21 96,0-1-32,20 19 33,-20 1 127,0 0-128,19 0 0,-19-1-96,20 1 32,-20 19-64,20-39-256,-20 21-193,0-22-384,20 1-128,-20-20-512,0 19-577,0-19-705,0 0-2466</inkml:trace>
  <inkml:trace contextRef="#ctx0" brushRef="#br0" timeOffset="192416.0056">13617 12598 12619,'40'-40'1666,"-40"21"-1666,0-2 480,0 2 1058,-20 19-449,20-20-801,-20 0-320,-1 20 96,1 0-64,2 0 32,-2 0-64,-1 20-32,1 0-160,0-1 352,20 2-608,0-2-1,0 1 97,0 0 64,20 0-33,0-20 33,21 0 224,-23 0 32,2 0 96,1 0 32,-1 0 0,0-20 192,0 0 0,-20 20-63,0-20-1,0 1 0,19-2 0,-19 2 64,0-1-31,0 20-65,0 0-192,-19 0 0,19 0 192,0 20 64,0 20 128,0-21 65,0 21-97,0 19 0,0-19-256,0 20-64,0-21 0,19-18-544,-19 18 128,20-19-1058,-20-1-1377,20-19-4996</inkml:trace>
  <inkml:trace contextRef="#ctx0" brushRef="#br0" timeOffset="192634.018">13914 12697 17808,'20'20'225,"-20"-20"-610,0 0 962,21 0-385,-21 0-961,0 0-672,0 0-1986</inkml:trace>
  <inkml:trace contextRef="#ctx0" brushRef="#br0" timeOffset="193513.0683">14192 12499 12043,'-19'0'1121,"19"0"-801,0 0 1122,0 0-802,19 0-223,-19 0-193,20-20-160,0 20-32,0-20 0,0 20 0,-1 0-32,1 0-64,-20 0-160,0 0-33,-20 0 65,1 20 192,-1 0-32,-20-1 64,20 2-64,1-2-32,-1 21 64,0-20-32,20 0 0,0 19-64,20-19-128,0 0 32,19 0-225,1 19-159,-1-19 223,1-20 225,-19 21 32,-1-1 64,-2-20 352,-18 19 225,0-19 64,-18 20-1,-23-20-159,21 0-289,-19 19-128,-1-19-256,0 0-513,21 0-1121,19 0-2146</inkml:trace>
  <inkml:trace contextRef="#ctx0" brushRef="#br0" timeOffset="193817.0857">14570 12677 12812,'0'-20'352,"0"20"-320,0 0 833,-20 0-96,20 0-417,-20 0-224,20 0-96,0 20 128,0-20-32,0 0-32,20 20 0,0-20 33,0 20-97,-20-20 32,19 0-32,1 0 32,-20 0 64,0-20 0,0 20 64,0 0-96,-20 0-128,20-20-256,-19 20-449,19-20-800,-20 20-1506,0-19-4484</inkml:trace>
  <inkml:trace contextRef="#ctx0" brushRef="#br0" timeOffset="194026.0977">14807 12360 8680,'0'0'5285,"0"19"-5093,0 1 609,-18 0 1024,18-1-736,0 22-544,0-21-321,-20 20-96,-1-21-64,21 41-192,-20-21-929,0 1-608,20 0-610,-19-1-1312</inkml:trace>
  <inkml:trace contextRef="#ctx0" brushRef="#br0" timeOffset="194293.1129">14848 12737 13452,'20'0'801,"-20"0"-1954,0 0 1057,20 20 288,-20-20-32,0 19-160,19 1-32,1-20 192,0 0 64,0 0 385,-20 0 288,20 0-128,-1 0 127,-19-20-159,0 20-64,0-19-193,0-1-63,-19 20 31,-1-20-352,0 0-128,0 20-416,0-20-705,1 20-3268</inkml:trace>
  <inkml:trace contextRef="#ctx0" brushRef="#br0" timeOffset="194905.1479">16257 12638 14285,'-20'0'705,"1"0"-609,19-20 480,0 0 161,0 20 32,0-20-481,0 20-384,0 0 0,-20 0 96,0 20 0,0 20 0,-1-21-32,3 21 32,-2-20-32,20 20-32,-20-21 0,20 22-32,20-21 96,0-20-97,-2 0 1,23 0-128,-21 0-32,19 0 64,-19-20 32,0-1-193,-20 1-223,20 1-577,-20-1-865,0 0-577,0 0-736,0 0 1634,0 0 2241,0 1 2755,0 19-224,0 0-1089,0 0 0,0 0-705,0 19-352,0 1-353,20 0-351,-20-20-129,19 20-32,1 0-64,0 0-64,0-1-513,1-19-800,-21 20-1698,18-20-2274</inkml:trace>
  <inkml:trace contextRef="#ctx0" brushRef="#br0" timeOffset="195108.1593">16595 12598 12203,'-20'0'865,"20"0"-609,-20 20 1314,-1 0-642,21-1-447,-18 1-257,18 0-64,-20 0-160,20 0-224,20 0-929,-20-20-801,18 19-897,3-19-5669</inkml:trace>
  <inkml:trace contextRef="#ctx0" brushRef="#br0" timeOffset="195417.1772">16773 12618 12427,'0'0'513,"0"0"832,-20 0 353,20 0-1090,-20 0-512,20 20-64,0-20 193,-19 19 31,19 1-96,0 0 32,0 0-160,19 0-160,-19 0 320,20-20-192,-20 19-128,20-19-96,0 20-353,0-20-223,-20 0-450,19 0-1344,1 0-4901</inkml:trace>
  <inkml:trace contextRef="#ctx0" brushRef="#br0" timeOffset="196311.2284">17032 12697 11594,'0'-40'705,"0"40"-224,0-19 1985,-20-1-993,20 20-672,-20 0-673,20 0-128,-20 0 0,20 20 0,-21-20 0,21 19 0,0 21-32,0-20-32,21 0 32,-21 0 0,20-20 0,0 19-32,0-19 96,-1 0 0,1 0 0,0 0-32,-20-19 0,20 19 64,-20-20-96,20 20-32,-20-20 0,0 20-64,0-20-160,0 20-129,-20 0 65,20 0 64,0 0 224,0 0 31,0 20-63,20-20 64,-1 20-160,-19 0-64,20-20 32,0 0 64,0 0 160,0 0 64,-20 0-32,19 0 32,-19 0-64,0 0 32,0 0-128,0-20-225,0 20-704,0 0-288,0 0 480,0 0 193,20 0 351,-20 0 193,20 20-32,1-20 160,-21 0 353,20 0 479,-20 0 161,0 0-32,0 0 32,0-20-64,0 0-256,0 0-193,0 0-255,0 20-161,0-20-224,0 1-385,0 19-320,18-20-768,2 20-1955</inkml:trace>
  <inkml:trace contextRef="#ctx0" brushRef="#br0" timeOffset="196701.2507">17567 12618 12716,'20'0'96,"-20"0"416,-20 0 1218,0 20-1090,1-1-544,-1 1-31,0 0-33,20 0-32,0 20-353,0-21-191,0 1 95,20-20 353,0 21 128,-1-21 128,1-21 97,0 1 191,0 20 257,0-19-161,-20-1-159,19 0-1,-19 0-128,0 0-160,0 0-96,0 20 0,-19-19-96,19 19 64,-20 0 0,20 0 160,0 19-128,0 1 32,0-20-32,0 20-256,20 0-865,-20 0-705,19 0-608,1-20-3107</inkml:trace>
  <inkml:trace contextRef="#ctx0" brushRef="#br0" timeOffset="197148.2762">17786 12677 10153,'20'-20'1570,"-20"1"-97,-20 19 1218,20-20-1987,0 40-672,-21-20-96,21 19-96,0 1-417,0 0-544,0 0-96,21 0-320,-1-20 384,-20 20 929,20-20 256,0 0 64,-20 0 384,19-20 385,-19 20-96,0 0-481,20-20-160,-20 20-64,0 0 0,20 0-192,-20 20 96,0 19 128,20-19 0,-20 21-160,0-2-288,20 1 128,-20 0-225,0-20 353,0 19 416,0-19 705,0-20 513,-20 20-353,20-20-256,-20 0 0,0-20-225,0 20 97,20-20-192,-19 0-1,19-19-416,0 19-224,19-21-32,1 2-352,20 20 256,19-1-64,-19-21-481,-1 41-1217,1-19-3011</inkml:trace>
  <inkml:trace contextRef="#ctx0" brushRef="#br0" timeOffset="197511.297">19413 12161 15054,'-20'20'448,"0"-1"-512,20 1 96,-19 20 224,-1 0 65,0-1-257,0 1 32,20 0 64,-20 0-96,20 0 0,0-21-256,20 21-673,0 0-1409,-20 0-1698</inkml:trace>
  <inkml:trace contextRef="#ctx0" brushRef="#br0" timeOffset="197812.3142">19612 12379 14830,'-39'0'-97,"19"20"97,20 0 65,0-1 159,0 22-64,20-21-160,-20 20-32,19-21 64,21 21 0,0-20 96,-1 0 481,-19-20 352,20 0-129,-21 0-63,1-20 160,-20-20 0,0 20-64,-20-20-353,1 1-224,-21-2-95,0 2-258,1 19-63,19 20-576,0 0-738,20 0-512,20 20-2081</inkml:trace>
  <inkml:trace contextRef="#ctx0" brushRef="#br0" timeOffset="197949.3221">19930 12479 16303,'20'20'128,"-20"-20"-833,0 0 898,0 0-546,0 0-2017,0 0-3716</inkml:trace>
  <inkml:trace contextRef="#ctx0" brushRef="#br0" timeOffset="198317.3431">20148 12339 12011,'39'-39'801,"-19"39"63,0-20 1795,0 0-1346,1 20-640,-21 0-513,0 0 32,-21-20-288,21 40 0,-40-20 0,20 40-64,1-21-161,-1 1 33,20 20-64,0-20 32,0 19 127,0-18 33,20-1-192,-1 0 32,1-1 223,20 2 97,-19-2 97,-1 1 191,-2 0 128,3-20 225,-21 20-33,-21-20-351,21 20 287,-18-20-256,-23 0-191,21-20-65,0 20-64,0 0-417,1 0-320,19 0-1152,-20-20-2852</inkml:trace>
  <inkml:trace contextRef="#ctx0" brushRef="#br0" timeOffset="198591.3583">20685 12419 16207,'18'0'865,"-18"0"-2275,0 0 1667,-18 19 287,18-19-352,-21 0-160,1 21-32,20-21 64,0 20-64,0-20 0,0 0-64,20 20 32,-20-20 96,21 0 96,-21-20-31,18 20 31,-18-20-96,0-1-929,0 2-865,-18-21-1537,18 40-2722</inkml:trace>
  <inkml:trace contextRef="#ctx0" brushRef="#br0" timeOffset="198814.3713">21001 12101 1889,'20'-39'8520,"-20"39"-7815,0 19 704,-20 1 833,20 20-864,-39 19-577,19 1 127,-20-1 129,21 1-448,-21-1-449,20-18-320,20-2-320,-21 1-97,3-20-192,-2 20-736,20-20-1890,0-1-1538</inkml:trace>
  <inkml:trace contextRef="#ctx0" brushRef="#br0" timeOffset="199068.3859">21061 12459 10409,'21'0'64,"-21"20"65,20 0 2049,-20-20-865,0 19-833,18 2-63,-18-21 383,20 19 386,1-19-322,-1 0-63,-20 0 0,0-19-64,0-2-161,0 21-191,0-19-514,-20-1 354,-1 0-418,1-1-575,20 21-1218,-18-19-3940</inkml:trace>
  <inkml:trace contextRef="#ctx0" brushRef="#br0" timeOffset="199680.4209">21537 12419 13484,'-20'19'865,"20"2"-513,20-21 1090,-20 0-385,20 0-353,1-21-255,17 21 159,-17-19 161,-1-21-160,0 21-225,0-2-192,-20 1 161,-20 1-385,0 19-161,0-20 97,-1 20-128,-17 20 64,17-20 96,1 19 32,0 22-32,20-22 32,0 1 32,0 0-64,0-20-32,20 19-353,21 2-255,-3-1 63,3 0 193,-1-1-257,-1-19-512,1 0-1057,-20 0-2083</inkml:trace>
  <inkml:trace contextRef="#ctx0" brushRef="#br0" timeOffset="199932.4355">21855 12459 10537,'20'20'545,"0"0"-353,-20-20 1282,21 19-417,-21 2 0,18-21-225,-18 0 514,0 0-161,20 0-449,-20 0-95,0-21 0,0 2-33,-20 19-159,20-40-161,0 19-192,0-18-160,20 19-192,1 1-417,19-2-480,-22 1 128,23 20-1089,-21 0-993,0 20-128,-1 1-4324</inkml:trace>
  <inkml:trace contextRef="#ctx0" brushRef="#br0" timeOffset="200170.4491">22193 12479 11402,'0'20'1217,"0"-20"641,0 0 448,-20 0-1056,20 0-514,0-20-31,0 0-161,0-1-287,20 2-257,-20-21-32,20 21-128,-1-2-289,1 21-320,0 0-288,0 0-256,0 0-320,-20 0-1250,19 21-3972</inkml:trace>
  <inkml:trace contextRef="#ctx0" brushRef="#br0" timeOffset="200416.4632">22450 12399 11947,'0'0'1537,"0"0"-1505,0 0 2210,-20 0-1088,20 20-898,0-20-96,0 19-128,0-19 32,20 21-64,-20-21-32,21 0 64,-1 20 0,0-20 64,-1 0 64,1-20 289,-20 20 63,20-21 97,-20 2-257,0-1-128,0 0-192,-20 1-128,20-2-512,-20 21-1122,20 0-2946</inkml:trace>
  <inkml:trace contextRef="#ctx0" brushRef="#br0" timeOffset="200683.4784">22649 12459 11947,'0'20'672,"0"-20"-95,20 0 2658,-20 0-1633,0 0-770,20 0-383,-20 0 95,20-20 65,-20 20-385,0-21 225,0-18-97,0 19-256,0-20-96,-20 20 64,20 1-64,0-1-96,20 20-96,1 0-65,-21 20-415,38-20-705,-18 19-641,1-19-1762,17 0-4900</inkml:trace>
  <inkml:trace contextRef="#ctx0" brushRef="#br0" timeOffset="200964.4943">22809 11942 12011,'20'-19'-384,"-20"19"608,39 0 2242,1 0-608,-1 19-385,1 0-704,19 22 640,-19-1-672,19-1-385,-19 21-192,1 19-95,-23-19-65,2-1 32,-20-19-257,0-20-287,0 0-129,-20 20-31,2-20-385,-3 0-609,-19-1-2017,-19 2-8777</inkml:trace>
  <inkml:trace contextRef="#ctx0" brushRef="#br0" timeOffset="201339.516">22550 12360 8680,'0'0'2882,"0"0"-1408,0-21 2241,-20 21-1697,1 0-1249,19 21-417,-40-21 129,19 19-257,1-19-256,-18 0-352,38 20-1218,-21-20-2017</inkml:trace>
  <inkml:trace contextRef="#ctx0" brushRef="#br0" timeOffset="206815.8289">19274 12539 352,'0'0'1377,"0"0"-256,0 0-384,0 0 544,20 0 64,-20 0 545,0 0-288,0 0-481,0 0-224,0 0-161,0 0-255,0 0-33,-20 0 129,20-21 127,0 21 161,0 0-64,0 0-64,0 0-193,0 0-127,0 0-1,0 0-224,0 0-32,0 0 0,0 0 1,0 0 63,0 21 128,0-21-160,0 0 193,0 19-193,0-19-96,0 20 128,0 0-128,0 0-32,0 19 32,20-19-32,0 0 1,-20 0-1,20 0-64,0 0 0,-1-20-32,-19 19 64,20 1-96,0-20 32,-20 0-1,21 0-31,-21 21 0,20-21-96,-20 0-160,0 0-64,0 0-513,0 0-288,0 0-289,0 0-1024,0 0-3652</inkml:trace>
  <inkml:trace contextRef="#ctx0" brushRef="#br0" timeOffset="215048.3001">11869 11923 7174,'-20'0'1858,"2"0"-256,18-21 832,-21 21-608,21 0-737,0 0-257,-20 0 33,20 0-160,0 0-225,20 0 97,1 0-257,17 0-96,-17 0-127,37 0-65,-17 0-161,19 0 418,-21 0-289,21-19 0,-1 19 0,-18 0-96,-3 0-65,-17 0-63,19 0-128,-40 0-321,19 0-127,-19 0-161,0 0-128,0 0-609,0 0-1633,0-20-5862</inkml:trace>
  <inkml:trace contextRef="#ctx0" brushRef="#br0" timeOffset="215351.3174">12248 11783 8680,'-20'0'672,"20"-19"-159,0 19 1056,20 0 129,-2 0-1025,2 0-385,1 0-192,19 0 64,-21 0-64,21 0-32,-20 19 0,0 1 32,-1-20-96,1 20 32,0 0 65,-20-20-33,20 20 128,-20 0 64,-20-20 64,20 19 129,-20 2-1,0-21-192,1 19-224,-1 0 32,-20 2-256,20 19-576,-19-20-1314,19 0-1250,-21-1-4707</inkml:trace>
  <inkml:trace contextRef="#ctx0" brushRef="#br0" timeOffset="217177.4218">11910 12817 2850,'-20'0'6374,"20"0"-5605,0 20 352,0-20 481,0 0-65,0 0-800,20-20-289,0 20 33,-2 0 63,23 0-128,-1 0-127,-1 0-161,1 0-64,0 0-32,-1 0-32,2 0-224,-3 20-449,-18-20-608,1 0-929,-1-20-160,-20 20-1794</inkml:trace>
  <inkml:trace contextRef="#ctx0" brushRef="#br0" timeOffset="217448.4373">12248 12717 4804,'0'0'2146,"0"0"-1697,0 0 1408,18 0-127,2 0-609,-20 0-384,21 20-193,19-20-95,-21 0-1,1 0 32,20 20-63,-20-20-161,19 19-128,-19-19 0,0 20 0,-20-20 1,0 21 63,0-1-32,0-1-64,-20 1 0,-20-1-96,21 2-96,-21-1-801,0 20-1889,1-21-6984</inkml:trace>
  <inkml:trace contextRef="#ctx0" brushRef="#br0" timeOffset="236923.5513">16913 9697 288,'0'20'4612,"0"-20"-4644,20 0 288,-2 0 545,3 20 32,19-20 288,19 0-256,1-20-353,19 20-31,21 0 31,19-20-31,-1 20 223,21 0-127,40-20-97,0 20 33,20 0-1,18 0-191,2 0-97,-21 0 0,21 0 160,-21 0 129,0 0-257,1 0-160,-1 0-32,-38 20-32,-2-20 64,-18 0 0,-1 0 1,-21 20-33,1-20-64,-19 20 64,-21-20-32,1 0-64,-1 0 32,-20 20-385,2-20-544,-22 0-1024,-19 19-2243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08008F-8C0F-4F63-86DC-E7B67385E4BD}" type="datetimeFigureOut">
              <a:rPr lang="en-US" smtClean="0"/>
              <a:pPr/>
              <a:t>6/11/2014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F38DAD-5F37-4EA5-A798-26ED1E453939}" type="slidenum">
              <a:rPr lang="en-US" smtClean="0"/>
              <a:pPr/>
              <a:t>‹#›</a:t>
            </a:fld>
            <a:endParaRPr lang="en-US"/>
          </a:p>
        </p:txBody>
      </p:sp>
    </p:spTree>
    <p:extLst>
      <p:ext uri="{BB962C8B-B14F-4D97-AF65-F5344CB8AC3E}">
        <p14:creationId xmlns:p14="http://schemas.microsoft.com/office/powerpoint/2010/main" val="2403612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4</a:t>
            </a:fld>
            <a:endParaRPr lang="en-US"/>
          </a:p>
        </p:txBody>
      </p:sp>
    </p:spTree>
    <p:extLst>
      <p:ext uri="{BB962C8B-B14F-4D97-AF65-F5344CB8AC3E}">
        <p14:creationId xmlns:p14="http://schemas.microsoft.com/office/powerpoint/2010/main" val="983699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13</a:t>
            </a:fld>
            <a:endParaRPr lang="en-US"/>
          </a:p>
        </p:txBody>
      </p:sp>
    </p:spTree>
    <p:extLst>
      <p:ext uri="{BB962C8B-B14F-4D97-AF65-F5344CB8AC3E}">
        <p14:creationId xmlns:p14="http://schemas.microsoft.com/office/powerpoint/2010/main" val="3753619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25</a:t>
            </a:fld>
            <a:endParaRPr lang="en-US"/>
          </a:p>
        </p:txBody>
      </p:sp>
    </p:spTree>
    <p:extLst>
      <p:ext uri="{BB962C8B-B14F-4D97-AF65-F5344CB8AC3E}">
        <p14:creationId xmlns:p14="http://schemas.microsoft.com/office/powerpoint/2010/main" val="1066893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31</a:t>
            </a:fld>
            <a:endParaRPr lang="en-US"/>
          </a:p>
        </p:txBody>
      </p:sp>
    </p:spTree>
    <p:extLst>
      <p:ext uri="{BB962C8B-B14F-4D97-AF65-F5344CB8AC3E}">
        <p14:creationId xmlns:p14="http://schemas.microsoft.com/office/powerpoint/2010/main" val="105557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44</a:t>
            </a:fld>
            <a:endParaRPr lang="en-US"/>
          </a:p>
        </p:txBody>
      </p:sp>
    </p:spTree>
    <p:extLst>
      <p:ext uri="{BB962C8B-B14F-4D97-AF65-F5344CB8AC3E}">
        <p14:creationId xmlns:p14="http://schemas.microsoft.com/office/powerpoint/2010/main" val="2693817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6/11/2014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077429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6/11/2014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6306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6/11/2014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093069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1686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6/11/2014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446516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877041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6/11/2014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64410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6/11/2014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5731619"/>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6/11/2014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61311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6/11/2014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46155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6/11/2014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18319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6/11/2014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9160391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6/11/2014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964515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6/11/2014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041441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6/11/2014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672460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6/11/2014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960806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6/11/2014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401967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56165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6/11/2014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661860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6/11/2014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3331769"/>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6/11/2014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93836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6/11/2014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6761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6/11/2014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48567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6/11/2014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1716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6/11/2014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617523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6/11/2014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484239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6/11/2014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370839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6/11/2014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639593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6/11/2014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05614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6/11/2014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86180400"/>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6/11/2014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5290355"/>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6/11/2014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336578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6/11/2014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77906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6/11/2014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117507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6/11/2014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824269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6/11/2014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997082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6/11/2014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023869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6/11/2014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8013394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6/11/2014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464267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6/11/2014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13833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6/11/2014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380448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05434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6/11/2014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4199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6/11/2014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9329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6/11/2014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9333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6/11/2014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36583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6/11/2014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4415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pPr/>
              <a:t>6/11/2014</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2167633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721" r:id="rId1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pPr/>
              <a:t>6/11/2014</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
        <p:nvSpPr>
          <p:cNvPr id="12" name="TextBox 11"/>
          <p:cNvSpPr txBox="1"/>
          <p:nvPr userDrawn="1"/>
        </p:nvSpPr>
        <p:spPr>
          <a:xfrm>
            <a:off x="9372599" y="666750"/>
            <a:ext cx="1293496" cy="523220"/>
          </a:xfrm>
          <a:prstGeom prst="rect">
            <a:avLst/>
          </a:prstGeom>
          <a:noFill/>
        </p:spPr>
        <p:txBody>
          <a:bodyPr wrap="none" rtlCol="0">
            <a:spAutoFit/>
          </a:bodyPr>
          <a:lstStyle/>
          <a:p>
            <a:r>
              <a:rPr lang="en-US" sz="1400" dirty="0" smtClean="0">
                <a:solidFill>
                  <a:prstClr val="black"/>
                </a:solidFill>
              </a:rPr>
              <a:t>Template</a:t>
            </a:r>
          </a:p>
          <a:p>
            <a:r>
              <a:rPr lang="en-US" sz="1400" dirty="0" smtClean="0">
                <a:solidFill>
                  <a:prstClr val="black"/>
                </a:solidFill>
              </a:rPr>
              <a:t>vertLeftWhite2</a:t>
            </a:r>
            <a:endParaRPr lang="en-US" sz="1400" dirty="0">
              <a:solidFill>
                <a:prstClr val="black"/>
              </a:solidFill>
            </a:endParaRPr>
          </a:p>
        </p:txBody>
      </p:sp>
      <p:pic>
        <p:nvPicPr>
          <p:cNvPr id="13"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3291840"/>
            <a:ext cx="254471" cy="256032"/>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2834640"/>
            <a:ext cx="254471" cy="256032"/>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3749040"/>
            <a:ext cx="254471" cy="256032"/>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4206240"/>
            <a:ext cx="254471" cy="25603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54148564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pPr/>
              <a:t>6/11/2014</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
        <p:nvSpPr>
          <p:cNvPr id="12" name="TextBox 11"/>
          <p:cNvSpPr txBox="1"/>
          <p:nvPr userDrawn="1"/>
        </p:nvSpPr>
        <p:spPr>
          <a:xfrm>
            <a:off x="9372599" y="666750"/>
            <a:ext cx="1370568" cy="1600438"/>
          </a:xfrm>
          <a:prstGeom prst="rect">
            <a:avLst/>
          </a:prstGeom>
          <a:noFill/>
        </p:spPr>
        <p:txBody>
          <a:bodyPr wrap="none" rtlCol="0">
            <a:spAutoFit/>
          </a:bodyPr>
          <a:lstStyle/>
          <a:p>
            <a:r>
              <a:rPr lang="en-US" sz="1400" dirty="0" smtClean="0">
                <a:solidFill>
                  <a:prstClr val="black"/>
                </a:solidFill>
              </a:rPr>
              <a:t>Template</a:t>
            </a:r>
          </a:p>
          <a:p>
            <a:r>
              <a:rPr lang="en-US" sz="1400" dirty="0" smtClean="0">
                <a:solidFill>
                  <a:prstClr val="black"/>
                </a:solidFill>
              </a:rPr>
              <a:t>block2x2White1</a:t>
            </a:r>
          </a:p>
          <a:p>
            <a:endParaRPr lang="en-US" sz="1400" dirty="0" smtClean="0">
              <a:solidFill>
                <a:prstClr val="black"/>
              </a:solidFill>
            </a:endParaRPr>
          </a:p>
          <a:p>
            <a:r>
              <a:rPr lang="en-US" sz="1400" dirty="0" smtClean="0">
                <a:solidFill>
                  <a:prstClr val="black"/>
                </a:solidFill>
              </a:rPr>
              <a:t>Ordering of</a:t>
            </a:r>
            <a:r>
              <a:rPr lang="en-US" sz="1400" baseline="0" dirty="0" smtClean="0">
                <a:solidFill>
                  <a:prstClr val="black"/>
                </a:solidFill>
              </a:rPr>
              <a:t> </a:t>
            </a:r>
          </a:p>
          <a:p>
            <a:r>
              <a:rPr lang="en-US" sz="1400" baseline="0" dirty="0" smtClean="0">
                <a:solidFill>
                  <a:prstClr val="black"/>
                </a:solidFill>
              </a:rPr>
              <a:t>buttons is</a:t>
            </a:r>
            <a:r>
              <a:rPr lang="en-US" sz="1400" dirty="0" smtClean="0">
                <a:solidFill>
                  <a:prstClr val="black"/>
                </a:solidFill>
              </a:rPr>
              <a:t>:</a:t>
            </a:r>
          </a:p>
          <a:p>
            <a:r>
              <a:rPr lang="en-US" sz="1400" dirty="0" smtClean="0">
                <a:solidFill>
                  <a:prstClr val="black"/>
                </a:solidFill>
              </a:rPr>
              <a:t>13</a:t>
            </a:r>
          </a:p>
          <a:p>
            <a:r>
              <a:rPr lang="en-US" sz="1400" dirty="0" smtClean="0">
                <a:solidFill>
                  <a:prstClr val="black"/>
                </a:solidFill>
              </a:rPr>
              <a:t>24</a:t>
            </a:r>
            <a:endParaRPr lang="en-US" sz="1400" dirty="0">
              <a:solidFill>
                <a:prstClr val="black"/>
              </a:solidFill>
            </a:endParaRPr>
          </a:p>
        </p:txBody>
      </p:sp>
      <p:pic>
        <p:nvPicPr>
          <p:cNvPr id="13"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914400" y="3931920"/>
            <a:ext cx="254471" cy="256032"/>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914400" y="2011680"/>
            <a:ext cx="254471" cy="256032"/>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4572000" y="2011680"/>
            <a:ext cx="254471" cy="256032"/>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4572000" y="3931920"/>
            <a:ext cx="254471" cy="25603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1823040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pPr/>
              <a:t>6/11/2014</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
        <p:nvSpPr>
          <p:cNvPr id="9" name="TextBox 8"/>
          <p:cNvSpPr txBox="1"/>
          <p:nvPr userDrawn="1"/>
        </p:nvSpPr>
        <p:spPr>
          <a:xfrm>
            <a:off x="8448353" y="4932892"/>
            <a:ext cx="766557" cy="246221"/>
          </a:xfrm>
          <a:prstGeom prst="rect">
            <a:avLst/>
          </a:prstGeom>
          <a:noFill/>
        </p:spPr>
        <p:txBody>
          <a:bodyPr wrap="none" rtlCol="0">
            <a:spAutoFit/>
          </a:bodyPr>
          <a:lstStyle/>
          <a:p>
            <a:r>
              <a:rPr lang="en-US" sz="1000" dirty="0" smtClean="0">
                <a:solidFill>
                  <a:prstClr val="black"/>
                </a:solidFill>
              </a:rPr>
              <a:t>Andrew Ng</a:t>
            </a:r>
            <a:endParaRPr lang="en-US" sz="1000" dirty="0">
              <a:solidFill>
                <a:prstClr val="black"/>
              </a:solidFill>
            </a:endParaRPr>
          </a:p>
        </p:txBody>
      </p:sp>
    </p:spTree>
    <p:extLst>
      <p:ext uri="{BB962C8B-B14F-4D97-AF65-F5344CB8AC3E}">
        <p14:creationId xmlns:p14="http://schemas.microsoft.com/office/powerpoint/2010/main" val="359513965"/>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oschina.net/samuel/ml.git" TargetMode="External"/><Relationship Id="rId3" Type="http://schemas.openxmlformats.org/officeDocument/2006/relationships/image" Target="../media/image2.jpeg"/><Relationship Id="rId7" Type="http://schemas.openxmlformats.org/officeDocument/2006/relationships/hyperlink" Target="https://github.com/sunzuolei/ml.git" TargetMode="External"/><Relationship Id="rId2" Type="http://schemas.openxmlformats.org/officeDocument/2006/relationships/hyperlink" Target="https://www.coursera.org/course/ml" TargetMode="External"/><Relationship Id="rId1" Type="http://schemas.openxmlformats.org/officeDocument/2006/relationships/slideLayout" Target="../slideLayouts/slideLayout7.xml"/><Relationship Id="rId6" Type="http://schemas.openxmlformats.org/officeDocument/2006/relationships/hyperlink" Target="https://git.oschina.net/samuel/ml" TargetMode="External"/><Relationship Id="rId5" Type="http://schemas.openxmlformats.org/officeDocument/2006/relationships/hyperlink" Target="https://github.com/sunzuolei/ml" TargetMode="External"/><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tartarus.org/martin/PorterStemmer/" TargetMode="External"/><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1.png"/><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Layout" Target="../slideLayouts/slideLayout47.xml"/><Relationship Id="rId6" Type="http://schemas.openxmlformats.org/officeDocument/2006/relationships/image" Target="../media/image26.jpeg"/><Relationship Id="rId5" Type="http://schemas.openxmlformats.org/officeDocument/2006/relationships/image" Target="../media/image25.jpeg"/><Relationship Id="rId10" Type="http://schemas.openxmlformats.org/officeDocument/2006/relationships/image" Target="../media/image30.jpeg"/><Relationship Id="rId4" Type="http://schemas.openxmlformats.org/officeDocument/2006/relationships/image" Target="../media/image24.jpeg"/><Relationship Id="rId9" Type="http://schemas.openxmlformats.org/officeDocument/2006/relationships/image" Target="../media/image29.jpe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11.emf"/><Relationship Id="rId2" Type="http://schemas.openxmlformats.org/officeDocument/2006/relationships/slideLayout" Target="../slideLayouts/slideLayout47.xml"/><Relationship Id="rId1" Type="http://schemas.openxmlformats.org/officeDocument/2006/relationships/tags" Target="../tags/tag5.xml"/><Relationship Id="rId6" Type="http://schemas.openxmlformats.org/officeDocument/2006/relationships/customXml" Target="../ink/ink2.xml"/><Relationship Id="rId5" Type="http://schemas.openxmlformats.org/officeDocument/2006/relationships/image" Target="../media/image10.emf"/><Relationship Id="rId4" Type="http://schemas.openxmlformats.org/officeDocument/2006/relationships/customXml" Target="../ink/ink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7.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8.xml"/><Relationship Id="rId7" Type="http://schemas.openxmlformats.org/officeDocument/2006/relationships/image" Target="../media/image37.png"/><Relationship Id="rId2" Type="http://schemas.openxmlformats.org/officeDocument/2006/relationships/tags" Target="../tags/tag7.xml"/><Relationship Id="rId1" Type="http://schemas.openxmlformats.org/officeDocument/2006/relationships/tags" Target="../tags/tag6.xml"/><Relationship Id="rId6" Type="http://schemas.microsoft.com/office/2007/relationships/hdphoto" Target="../media/hdphoto3.wdp"/><Relationship Id="rId11" Type="http://schemas.openxmlformats.org/officeDocument/2006/relationships/image" Target="../media/image16.emf"/><Relationship Id="rId5" Type="http://schemas.openxmlformats.org/officeDocument/2006/relationships/image" Target="../media/image36.png"/><Relationship Id="rId10" Type="http://schemas.openxmlformats.org/officeDocument/2006/relationships/customXml" Target="../ink/ink3.xml"/><Relationship Id="rId4" Type="http://schemas.openxmlformats.org/officeDocument/2006/relationships/slideLayout" Target="../slideLayouts/slideLayout47.xml"/><Relationship Id="rId9"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40.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47.xml"/><Relationship Id="rId1" Type="http://schemas.openxmlformats.org/officeDocument/2006/relationships/tags" Target="../tags/tag11.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47.xml"/><Relationship Id="rId1" Type="http://schemas.openxmlformats.org/officeDocument/2006/relationships/tags" Target="../tags/tag1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47.xml"/><Relationship Id="rId1" Type="http://schemas.openxmlformats.org/officeDocument/2006/relationships/tags" Target="../tags/tag13.xml"/></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tags" Target="../tags/tag16.xml"/><Relationship Id="rId7" Type="http://schemas.openxmlformats.org/officeDocument/2006/relationships/image" Target="../media/image44.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slideLayout" Target="../slideLayouts/slideLayout47.xml"/><Relationship Id="rId9"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7.xml"/></Relationships>
</file>

<file path=ppt/slides/_rels/slide3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19.xml"/><Relationship Id="rId7" Type="http://schemas.openxmlformats.org/officeDocument/2006/relationships/image" Target="../media/image43.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42.png"/><Relationship Id="rId11" Type="http://schemas.openxmlformats.org/officeDocument/2006/relationships/image" Target="../media/image46.png"/><Relationship Id="rId5" Type="http://schemas.openxmlformats.org/officeDocument/2006/relationships/slideLayout" Target="../slideLayouts/slideLayout47.xml"/><Relationship Id="rId10" Type="http://schemas.openxmlformats.org/officeDocument/2006/relationships/image" Target="../media/image45.png"/><Relationship Id="rId4" Type="http://schemas.openxmlformats.org/officeDocument/2006/relationships/tags" Target="../tags/tag20.xml"/><Relationship Id="rId9"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7.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7.xml"/></Relationships>
</file>

<file path=ppt/slides/_rels/slide3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tags" Target="../tags/tag23.xml"/><Relationship Id="rId7" Type="http://schemas.openxmlformats.org/officeDocument/2006/relationships/image" Target="../media/image44.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slideLayout" Target="../slideLayouts/slideLayout47.xml"/><Relationship Id="rId9"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7.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7.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47.xml"/><Relationship Id="rId1" Type="http://schemas.openxmlformats.org/officeDocument/2006/relationships/tags" Target="../tags/tag24.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47.xml"/><Relationship Id="rId1" Type="http://schemas.openxmlformats.org/officeDocument/2006/relationships/tags" Target="../tags/tag25.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49.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tags" Target="../tags/tag30.xml"/><Relationship Id="rId7" Type="http://schemas.openxmlformats.org/officeDocument/2006/relationships/image" Target="../media/image58.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57.png"/><Relationship Id="rId5" Type="http://schemas.openxmlformats.org/officeDocument/2006/relationships/slideLayout" Target="../slideLayouts/slideLayout12.xml"/><Relationship Id="rId4" Type="http://schemas.openxmlformats.org/officeDocument/2006/relationships/tags" Target="../tags/tag3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7.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4.xml"/><Relationship Id="rId7" Type="http://schemas.openxmlformats.org/officeDocument/2006/relationships/image" Target="../media/image12.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02280" y="742950"/>
            <a:ext cx="5976937" cy="774192"/>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prstClr val="black"/>
                </a:solidFill>
                <a:latin typeface="Arial" panose="020B0604020202020204" pitchFamily="34" charset="0"/>
                <a:cs typeface="Arial" panose="020B0604020202020204" pitchFamily="34" charset="0"/>
              </a:rPr>
              <a:t>The course notes are partly based on the </a:t>
            </a:r>
            <a:r>
              <a:rPr lang="en-US" b="1" i="1"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Machine learning</a:t>
            </a:r>
            <a:r>
              <a:rPr lang="en-US" dirty="0" smtClean="0">
                <a:solidFill>
                  <a:prstClr val="black"/>
                </a:solidFill>
                <a:latin typeface="Arial" panose="020B0604020202020204" pitchFamily="34" charset="0"/>
                <a:cs typeface="Arial" panose="020B0604020202020204" pitchFamily="34" charset="0"/>
              </a:rPr>
              <a:t> course presented by </a:t>
            </a:r>
            <a:r>
              <a:rPr lang="en-US" i="1" dirty="0" smtClean="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Andrew Ng </a:t>
            </a:r>
            <a:r>
              <a:rPr lang="en-US" dirty="0" smtClean="0">
                <a:solidFill>
                  <a:prstClr val="black"/>
                </a:solidFill>
                <a:latin typeface="Arial" panose="020B0604020202020204" pitchFamily="34" charset="0"/>
                <a:cs typeface="Arial" panose="020B0604020202020204" pitchFamily="34" charset="0"/>
              </a:rPr>
              <a:t>at </a:t>
            </a:r>
            <a:r>
              <a:rPr lang="en-US" b="1" i="1" dirty="0" smtClean="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Stanford University</a:t>
            </a:r>
            <a:r>
              <a:rPr lang="en-US" dirty="0" smtClean="0">
                <a:solidFill>
                  <a:prstClr val="black"/>
                </a:solidFill>
                <a:latin typeface="Arial" panose="020B0604020202020204" pitchFamily="34" charset="0"/>
                <a:cs typeface="Arial" panose="020B0604020202020204" pitchFamily="34" charset="0"/>
              </a:rPr>
              <a:t> and the original can be found </a:t>
            </a:r>
            <a:r>
              <a:rPr lang="en-US" dirty="0">
                <a:solidFill>
                  <a:prstClr val="black"/>
                </a:solidFill>
                <a:latin typeface="Arial" panose="020B0604020202020204" pitchFamily="34" charset="0"/>
                <a:cs typeface="Arial" panose="020B0604020202020204" pitchFamily="34" charset="0"/>
              </a:rPr>
              <a:t>at </a:t>
            </a:r>
            <a:r>
              <a:rPr lang="en-US" sz="1600" dirty="0">
                <a:solidFill>
                  <a:prstClr val="black"/>
                </a:solidFill>
                <a:hlinkClick r:id="rId2"/>
              </a:rPr>
              <a:t>https://</a:t>
            </a:r>
            <a:r>
              <a:rPr lang="en-US" sz="1600" dirty="0" smtClean="0">
                <a:solidFill>
                  <a:prstClr val="black"/>
                </a:solidFill>
                <a:hlinkClick r:id="rId2"/>
              </a:rPr>
              <a:t>www.coursera.org/course/ml</a:t>
            </a:r>
            <a:r>
              <a:rPr lang="en-US" sz="1600" dirty="0" smtClean="0">
                <a:solidFill>
                  <a:prstClr val="black"/>
                </a:solidFill>
              </a:rPr>
              <a:t>  </a:t>
            </a:r>
            <a:r>
              <a:rPr lang="en-US" sz="2400" dirty="0" smtClean="0">
                <a:solidFill>
                  <a:prstClr val="white"/>
                </a:solidFill>
              </a:rPr>
              <a:t>b</a:t>
            </a:r>
          </a:p>
          <a:p>
            <a:r>
              <a:rPr lang="en-US" sz="2400" dirty="0" smtClean="0">
                <a:solidFill>
                  <a:prstClr val="white"/>
                </a:solidFill>
              </a:rPr>
              <a:t>e</a:t>
            </a:r>
            <a:r>
              <a:rPr lang="en-US" sz="3200" dirty="0">
                <a:solidFill>
                  <a:prstClr val="white"/>
                </a:solidFill>
              </a:rPr>
              <a:t>.</a:t>
            </a:r>
          </a:p>
        </p:txBody>
      </p:sp>
      <p:pic>
        <p:nvPicPr>
          <p:cNvPr id="2050" name="Picture 2" descr="https://coursera_assets.s3.amazonaws.com/about/overview/about_the_coursera_experienc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 y="124857"/>
            <a:ext cx="2895600" cy="149708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1033560" y="1631623"/>
            <a:ext cx="7696200" cy="338554"/>
          </a:xfrm>
          <a:prstGeom prst="rect">
            <a:avLst/>
          </a:prstGeom>
          <a:noFill/>
        </p:spPr>
        <p:txBody>
          <a:bodyPr wrap="square" rtlCol="0">
            <a:spAutoFit/>
          </a:bodyPr>
          <a:lstStyle/>
          <a:p>
            <a:r>
              <a:rPr lang="zh-CN" altLang="zh-CN" sz="1600" i="1" dirty="0">
                <a:solidFill>
                  <a:prstClr val="white">
                    <a:lumMod val="65000"/>
                  </a:prstClr>
                </a:solidFill>
                <a:latin typeface="Arial" panose="020B0604020202020204" pitchFamily="34" charset="0"/>
                <a:cs typeface="Arial" panose="020B0604020202020204" pitchFamily="34" charset="0"/>
              </a:rPr>
              <a:t>All </a:t>
            </a:r>
            <a:r>
              <a:rPr lang="en-US" altLang="zh-CN" sz="1600" i="1" dirty="0" smtClean="0">
                <a:solidFill>
                  <a:prstClr val="white">
                    <a:lumMod val="65000"/>
                  </a:prstClr>
                </a:solidFill>
                <a:latin typeface="Arial" panose="020B0604020202020204" pitchFamily="34" charset="0"/>
                <a:cs typeface="Arial" panose="020B0604020202020204" pitchFamily="34" charset="0"/>
              </a:rPr>
              <a:t>materials</a:t>
            </a:r>
            <a:r>
              <a:rPr lang="zh-CN" altLang="zh-CN" sz="1600" i="1" dirty="0" smtClean="0">
                <a:solidFill>
                  <a:prstClr val="white">
                    <a:lumMod val="65000"/>
                  </a:prstClr>
                </a:solidFill>
                <a:latin typeface="Arial" panose="020B0604020202020204" pitchFamily="34" charset="0"/>
                <a:cs typeface="Arial" panose="020B0604020202020204" pitchFamily="34" charset="0"/>
              </a:rPr>
              <a:t> without annotations or marks are copyrighted by their copyright owner</a:t>
            </a:r>
            <a:r>
              <a:rPr lang="en-US" altLang="zh-CN" sz="1600" i="1" dirty="0" smtClean="0">
                <a:solidFill>
                  <a:prstClr val="white">
                    <a:lumMod val="65000"/>
                  </a:prstClr>
                </a:solidFill>
                <a:latin typeface="Arial" panose="020B0604020202020204" pitchFamily="34" charset="0"/>
                <a:cs typeface="Arial" panose="020B0604020202020204" pitchFamily="34" charset="0"/>
              </a:rPr>
              <a:t>.</a:t>
            </a:r>
            <a:endParaRPr lang="zh-CN" altLang="en-US" dirty="0">
              <a:solidFill>
                <a:prstClr val="black"/>
              </a:solidFill>
            </a:endParaRPr>
          </a:p>
        </p:txBody>
      </p:sp>
      <p:pic>
        <p:nvPicPr>
          <p:cNvPr id="2053" name="Picture 5" descr="http://upload.wikimedia.org/wikipedia/commons/thumb/b/b0/Copyright.svg/197px-Copyright.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7617" y="1654691"/>
            <a:ext cx="292417" cy="29241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37616" y="1967120"/>
            <a:ext cx="7992143" cy="400110"/>
          </a:xfrm>
          <a:prstGeom prst="rect">
            <a:avLst/>
          </a:prstGeom>
        </p:spPr>
        <p:txBody>
          <a:bodyPr wrap="square">
            <a:spAutoFit/>
          </a:bodyPr>
          <a:lstStyle/>
          <a:p>
            <a:r>
              <a:rPr lang="en-US" altLang="zh-CN" sz="2000" dirty="0">
                <a:solidFill>
                  <a:prstClr val="black"/>
                </a:solidFill>
                <a:latin typeface="Arial" panose="020B0604020202020204" pitchFamily="34" charset="0"/>
                <a:cs typeface="Arial" panose="020B0604020202020204" pitchFamily="34" charset="0"/>
              </a:rPr>
              <a:t>All the codes </a:t>
            </a:r>
            <a:r>
              <a:rPr lang="en-US" altLang="zh-CN" sz="2000" dirty="0" smtClean="0">
                <a:solidFill>
                  <a:prstClr val="black"/>
                </a:solidFill>
                <a:latin typeface="Arial" panose="020B0604020202020204" pitchFamily="34" charset="0"/>
                <a:cs typeface="Arial" panose="020B0604020202020204" pitchFamily="34" charset="0"/>
              </a:rPr>
              <a:t>and modified slides </a:t>
            </a:r>
            <a:r>
              <a:rPr lang="en-US" altLang="zh-CN" sz="2000" dirty="0">
                <a:solidFill>
                  <a:prstClr val="black"/>
                </a:solidFill>
                <a:latin typeface="Arial" panose="020B0604020202020204" pitchFamily="34" charset="0"/>
                <a:cs typeface="Arial" panose="020B0604020202020204" pitchFamily="34" charset="0"/>
              </a:rPr>
              <a:t>are </a:t>
            </a:r>
            <a:r>
              <a:rPr lang="en-US" altLang="zh-CN" sz="2000" dirty="0" smtClean="0">
                <a:solidFill>
                  <a:prstClr val="black"/>
                </a:solidFill>
                <a:latin typeface="Arial" panose="020B0604020202020204" pitchFamily="34" charset="0"/>
                <a:cs typeface="Arial" panose="020B0604020202020204" pitchFamily="34" charset="0"/>
              </a:rPr>
              <a:t>available </a:t>
            </a:r>
            <a:r>
              <a:rPr lang="en-US" altLang="zh-CN" sz="2000" dirty="0">
                <a:solidFill>
                  <a:prstClr val="black"/>
                </a:solidFill>
                <a:latin typeface="Arial" panose="020B0604020202020204" pitchFamily="34" charset="0"/>
                <a:cs typeface="Arial" panose="020B0604020202020204" pitchFamily="34" charset="0"/>
              </a:rPr>
              <a:t>at </a:t>
            </a:r>
            <a:r>
              <a:rPr lang="en-US" altLang="zh-CN" sz="2000" i="1" dirty="0" err="1" smtClean="0">
                <a:solidFill>
                  <a:srgbClr val="FF0000"/>
                </a:solidFill>
                <a:latin typeface="Arial" panose="020B0604020202020204" pitchFamily="34" charset="0"/>
                <a:cs typeface="Arial" panose="020B0604020202020204" pitchFamily="34" charset="0"/>
              </a:rPr>
              <a:t>Github</a:t>
            </a:r>
            <a:r>
              <a:rPr lang="en-US" altLang="zh-CN" sz="2000" i="1" dirty="0" smtClean="0">
                <a:solidFill>
                  <a:srgbClr val="FF0000"/>
                </a:solidFill>
                <a:latin typeface="Arial" panose="020B0604020202020204" pitchFamily="34" charset="0"/>
                <a:cs typeface="Arial" panose="020B0604020202020204" pitchFamily="34" charset="0"/>
              </a:rPr>
              <a:t> </a:t>
            </a:r>
            <a:r>
              <a:rPr lang="en-US" altLang="zh-CN" sz="2000" i="1" dirty="0" smtClean="0">
                <a:solidFill>
                  <a:prstClr val="black"/>
                </a:solidFill>
                <a:latin typeface="Arial" panose="020B0604020202020204" pitchFamily="34" charset="0"/>
                <a:cs typeface="Arial" panose="020B0604020202020204" pitchFamily="34" charset="0"/>
              </a:rPr>
              <a:t>&amp;</a:t>
            </a:r>
            <a:r>
              <a:rPr lang="en-US" altLang="zh-CN" sz="2000" i="1" dirty="0" smtClean="0">
                <a:solidFill>
                  <a:srgbClr val="FF0000"/>
                </a:solidFill>
                <a:latin typeface="Arial" panose="020B0604020202020204" pitchFamily="34" charset="0"/>
                <a:cs typeface="Arial" panose="020B0604020202020204" pitchFamily="34" charset="0"/>
              </a:rPr>
              <a:t> </a:t>
            </a:r>
            <a:r>
              <a:rPr lang="en-US" altLang="zh-CN" sz="2000" i="1" dirty="0" err="1" smtClean="0">
                <a:solidFill>
                  <a:srgbClr val="FF0000"/>
                </a:solidFill>
                <a:latin typeface="Arial" panose="020B0604020202020204" pitchFamily="34" charset="0"/>
                <a:cs typeface="Arial" panose="020B0604020202020204" pitchFamily="34" charset="0"/>
              </a:rPr>
              <a:t>OSChina</a:t>
            </a:r>
            <a:endParaRPr lang="zh-CN" altLang="en-US" sz="2000" i="1" dirty="0">
              <a:solidFill>
                <a:srgbClr val="FF0000"/>
              </a:solidFill>
              <a:latin typeface="Arial" panose="020B0604020202020204" pitchFamily="34" charset="0"/>
              <a:cs typeface="Arial" panose="020B0604020202020204" pitchFamily="34" charset="0"/>
            </a:endParaRPr>
          </a:p>
        </p:txBody>
      </p:sp>
      <p:sp>
        <p:nvSpPr>
          <p:cNvPr id="12" name="矩形 11"/>
          <p:cNvSpPr/>
          <p:nvPr/>
        </p:nvSpPr>
        <p:spPr>
          <a:xfrm>
            <a:off x="3017285" y="2974109"/>
            <a:ext cx="3100592" cy="584775"/>
          </a:xfrm>
          <a:prstGeom prst="rect">
            <a:avLst/>
          </a:prstGeom>
        </p:spPr>
        <p:txBody>
          <a:bodyPr wrap="none">
            <a:spAutoFit/>
          </a:bodyPr>
          <a:lstStyle/>
          <a:p>
            <a:r>
              <a:rPr lang="en-US" altLang="zh-CN" sz="1600" dirty="0" smtClean="0">
                <a:solidFill>
                  <a:prstClr val="black"/>
                </a:solidFill>
                <a:hlinkClick r:id="rId5"/>
              </a:rPr>
              <a:t>https</a:t>
            </a:r>
            <a:r>
              <a:rPr lang="en-US" altLang="zh-CN" sz="1600" dirty="0">
                <a:solidFill>
                  <a:prstClr val="black"/>
                </a:solidFill>
                <a:hlinkClick r:id="rId5"/>
              </a:rPr>
              <a:t>://</a:t>
            </a:r>
            <a:r>
              <a:rPr lang="en-US" altLang="zh-CN" sz="1600" dirty="0" smtClean="0">
                <a:solidFill>
                  <a:prstClr val="black"/>
                </a:solidFill>
                <a:hlinkClick r:id="rId5"/>
              </a:rPr>
              <a:t>github.com/sunzuolei/ml</a:t>
            </a:r>
            <a:endParaRPr lang="en-US" altLang="zh-CN" sz="1600" dirty="0" smtClean="0">
              <a:solidFill>
                <a:prstClr val="black"/>
              </a:solidFill>
            </a:endParaRPr>
          </a:p>
          <a:p>
            <a:r>
              <a:rPr lang="en-US" altLang="zh-CN" sz="1600" dirty="0">
                <a:solidFill>
                  <a:prstClr val="black"/>
                </a:solidFill>
                <a:hlinkClick r:id="rId6"/>
              </a:rPr>
              <a:t>https://</a:t>
            </a:r>
            <a:r>
              <a:rPr lang="en-US" altLang="zh-CN" sz="1600" dirty="0" smtClean="0">
                <a:solidFill>
                  <a:prstClr val="black"/>
                </a:solidFill>
                <a:hlinkClick r:id="rId6"/>
              </a:rPr>
              <a:t>git.oschina.net/samuel/ml</a:t>
            </a:r>
            <a:r>
              <a:rPr lang="en-US" altLang="zh-CN" sz="1600" dirty="0" smtClean="0">
                <a:solidFill>
                  <a:prstClr val="black"/>
                </a:solidFill>
              </a:rPr>
              <a:t>  </a:t>
            </a:r>
          </a:p>
        </p:txBody>
      </p:sp>
      <p:sp>
        <p:nvSpPr>
          <p:cNvPr id="13" name="TextBox 4"/>
          <p:cNvSpPr txBox="1"/>
          <p:nvPr/>
        </p:nvSpPr>
        <p:spPr>
          <a:xfrm>
            <a:off x="2970455" y="2511358"/>
            <a:ext cx="3312368" cy="369332"/>
          </a:xfrm>
          <a:prstGeom prst="rect">
            <a:avLst/>
          </a:prstGeom>
          <a:noFill/>
        </p:spPr>
        <p:txBody>
          <a:bodyPr wrap="square" rtlCol="0">
            <a:spAutoFit/>
          </a:bodyPr>
          <a:lstStyle/>
          <a:p>
            <a:r>
              <a:rPr lang="en-US" altLang="zh-CN" dirty="0">
                <a:solidFill>
                  <a:prstClr val="black"/>
                </a:solidFill>
                <a:latin typeface="Arial" panose="020B0604020202020204" pitchFamily="34" charset="0"/>
                <a:cs typeface="Arial" panose="020B0604020202020204" pitchFamily="34" charset="0"/>
              </a:rPr>
              <a:t>The project homepage:</a:t>
            </a:r>
            <a:endParaRPr lang="zh-CN" altLang="en-US" dirty="0">
              <a:solidFill>
                <a:prstClr val="black"/>
              </a:solidFill>
              <a:latin typeface="Arial" panose="020B0604020202020204" pitchFamily="34" charset="0"/>
              <a:cs typeface="Arial" panose="020B0604020202020204" pitchFamily="34" charset="0"/>
            </a:endParaRPr>
          </a:p>
        </p:txBody>
      </p:sp>
      <p:sp>
        <p:nvSpPr>
          <p:cNvPr id="14" name="矩形 13"/>
          <p:cNvSpPr/>
          <p:nvPr/>
        </p:nvSpPr>
        <p:spPr>
          <a:xfrm>
            <a:off x="2985695" y="4202679"/>
            <a:ext cx="4156114" cy="584775"/>
          </a:xfrm>
          <a:prstGeom prst="rect">
            <a:avLst/>
          </a:prstGeom>
        </p:spPr>
        <p:txBody>
          <a:bodyPr wrap="square">
            <a:spAutoFit/>
          </a:bodyPr>
          <a:lstStyle/>
          <a:p>
            <a:r>
              <a:rPr lang="en-US" altLang="zh-CN" sz="1600" dirty="0" smtClean="0">
                <a:solidFill>
                  <a:prstClr val="black"/>
                </a:solidFill>
                <a:hlinkClick r:id="rId7"/>
              </a:rPr>
              <a:t>https</a:t>
            </a:r>
            <a:r>
              <a:rPr lang="en-US" altLang="zh-CN" sz="1600" dirty="0">
                <a:solidFill>
                  <a:prstClr val="black"/>
                </a:solidFill>
                <a:hlinkClick r:id="rId7"/>
              </a:rPr>
              <a:t>://</a:t>
            </a:r>
            <a:r>
              <a:rPr lang="en-US" altLang="zh-CN" sz="1600" dirty="0" smtClean="0">
                <a:solidFill>
                  <a:prstClr val="black"/>
                </a:solidFill>
                <a:hlinkClick r:id="rId7"/>
              </a:rPr>
              <a:t>github.com/sunzuolei/ml.git</a:t>
            </a:r>
            <a:endParaRPr lang="en-US" altLang="zh-CN" sz="1600" dirty="0" smtClean="0">
              <a:solidFill>
                <a:prstClr val="black"/>
              </a:solidFill>
            </a:endParaRPr>
          </a:p>
          <a:p>
            <a:r>
              <a:rPr lang="en-US" altLang="zh-CN" sz="1600" dirty="0">
                <a:solidFill>
                  <a:prstClr val="black"/>
                </a:solidFill>
                <a:hlinkClick r:id="rId8"/>
              </a:rPr>
              <a:t>https://</a:t>
            </a:r>
            <a:r>
              <a:rPr lang="en-US" altLang="zh-CN" sz="1600" dirty="0" smtClean="0">
                <a:solidFill>
                  <a:prstClr val="black"/>
                </a:solidFill>
                <a:hlinkClick r:id="rId8"/>
              </a:rPr>
              <a:t>git.oschina.net/samuel/ml.git</a:t>
            </a:r>
            <a:r>
              <a:rPr lang="en-US" altLang="zh-CN" sz="1600" dirty="0" smtClean="0">
                <a:solidFill>
                  <a:prstClr val="black"/>
                </a:solidFill>
              </a:rPr>
              <a:t>  </a:t>
            </a:r>
          </a:p>
        </p:txBody>
      </p:sp>
      <p:sp>
        <p:nvSpPr>
          <p:cNvPr id="15" name="TextBox 9"/>
          <p:cNvSpPr txBox="1"/>
          <p:nvPr/>
        </p:nvSpPr>
        <p:spPr>
          <a:xfrm>
            <a:off x="2867814" y="3722832"/>
            <a:ext cx="2066421" cy="369332"/>
          </a:xfrm>
          <a:prstGeom prst="rect">
            <a:avLst/>
          </a:prstGeom>
          <a:noFill/>
        </p:spPr>
        <p:txBody>
          <a:bodyPr wrap="square" rtlCol="0">
            <a:spAutoFit/>
          </a:bodyPr>
          <a:lstStyle/>
          <a:p>
            <a:r>
              <a:rPr lang="en-US" altLang="zh-CN" dirty="0">
                <a:solidFill>
                  <a:prstClr val="black"/>
                </a:solidFill>
                <a:latin typeface="Arial" panose="020B0604020202020204" pitchFamily="34" charset="0"/>
                <a:cs typeface="Arial" panose="020B0604020202020204" pitchFamily="34" charset="0"/>
              </a:rPr>
              <a:t>The </a:t>
            </a:r>
            <a:r>
              <a:rPr lang="en-US" altLang="zh-CN" dirty="0" err="1" smtClean="0">
                <a:solidFill>
                  <a:prstClr val="black"/>
                </a:solidFill>
                <a:latin typeface="Arial" panose="020B0604020202020204" pitchFamily="34" charset="0"/>
                <a:cs typeface="Arial" panose="020B0604020202020204" pitchFamily="34" charset="0"/>
              </a:rPr>
              <a:t>Git</a:t>
            </a:r>
            <a:r>
              <a:rPr lang="en-US" altLang="zh-CN" dirty="0" smtClean="0">
                <a:solidFill>
                  <a:prstClr val="black"/>
                </a:solidFill>
                <a:latin typeface="Arial" panose="020B0604020202020204" pitchFamily="34" charset="0"/>
                <a:cs typeface="Arial" panose="020B0604020202020204" pitchFamily="34" charset="0"/>
              </a:rPr>
              <a:t> </a:t>
            </a:r>
            <a:r>
              <a:rPr lang="en-US" altLang="zh-CN" dirty="0">
                <a:solidFill>
                  <a:prstClr val="black"/>
                </a:solidFill>
                <a:latin typeface="Arial" panose="020B0604020202020204" pitchFamily="34" charset="0"/>
                <a:cs typeface="Arial" panose="020B0604020202020204" pitchFamily="34" charset="0"/>
              </a:rPr>
              <a:t>repository:</a:t>
            </a:r>
            <a:endParaRPr lang="zh-CN" altLang="en-US" dirty="0">
              <a:solidFill>
                <a:prstClr val="black"/>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19806" y="2426117"/>
            <a:ext cx="2571750" cy="2571750"/>
          </a:xfrm>
          <a:prstGeom prst="rect">
            <a:avLst/>
          </a:prstGeom>
        </p:spPr>
      </p:pic>
      <p:pic>
        <p:nvPicPr>
          <p:cNvPr id="3" name="图片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8601" y="2426117"/>
            <a:ext cx="2571750" cy="2571750"/>
          </a:xfrm>
          <a:prstGeom prst="rect">
            <a:avLst/>
          </a:prstGeom>
        </p:spPr>
      </p:pic>
    </p:spTree>
    <p:extLst>
      <p:ext uri="{BB962C8B-B14F-4D97-AF65-F5344CB8AC3E}">
        <p14:creationId xmlns:p14="http://schemas.microsoft.com/office/powerpoint/2010/main" val="16372326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35"/>
          <p:cNvSpPr txBox="1"/>
          <p:nvPr/>
        </p:nvSpPr>
        <p:spPr>
          <a:xfrm>
            <a:off x="381000" y="278269"/>
            <a:ext cx="8305800" cy="430887"/>
          </a:xfrm>
          <a:prstGeom prst="rect">
            <a:avLst/>
          </a:prstGeom>
          <a:noFill/>
        </p:spPr>
        <p:txBody>
          <a:bodyPr wrap="square" rtlCol="0">
            <a:spAutoFit/>
          </a:bodyPr>
          <a:lstStyle/>
          <a:p>
            <a:r>
              <a:rPr lang="en-US" sz="2200" b="1" dirty="0" smtClean="0"/>
              <a:t>Building a spam classifier</a:t>
            </a:r>
          </a:p>
        </p:txBody>
      </p:sp>
      <p:sp>
        <p:nvSpPr>
          <p:cNvPr id="6" name="TextBox 5"/>
          <p:cNvSpPr txBox="1"/>
          <p:nvPr/>
        </p:nvSpPr>
        <p:spPr>
          <a:xfrm>
            <a:off x="381000" y="647640"/>
            <a:ext cx="8305800" cy="2800767"/>
          </a:xfrm>
          <a:prstGeom prst="rect">
            <a:avLst/>
          </a:prstGeom>
          <a:noFill/>
        </p:spPr>
        <p:txBody>
          <a:bodyPr wrap="square" rtlCol="0">
            <a:spAutoFit/>
          </a:bodyPr>
          <a:lstStyle/>
          <a:p>
            <a:pPr algn="just"/>
            <a:r>
              <a:rPr lang="en-US" sz="2200" dirty="0" smtClean="0"/>
              <a:t>How to spend your time to make it have low error?</a:t>
            </a:r>
          </a:p>
          <a:p>
            <a:pPr marL="800100" lvl="1" indent="-342900" algn="just">
              <a:buFontTx/>
              <a:buChar char="-"/>
            </a:pPr>
            <a:r>
              <a:rPr lang="en-US" sz="2200" dirty="0" smtClean="0"/>
              <a:t>Collect lots of data</a:t>
            </a:r>
          </a:p>
          <a:p>
            <a:pPr marL="1257300" lvl="2" indent="-342900" algn="just">
              <a:buFontTx/>
              <a:buChar char="-"/>
            </a:pPr>
            <a:r>
              <a:rPr lang="en-US" sz="2200" dirty="0" smtClean="0"/>
              <a:t>E.g. “honeypot” project.</a:t>
            </a:r>
          </a:p>
          <a:p>
            <a:pPr marL="800100" lvl="1" indent="-342900" algn="just">
              <a:buFontTx/>
              <a:buChar char="-"/>
            </a:pPr>
            <a:r>
              <a:rPr lang="en-US" sz="2200" dirty="0" smtClean="0"/>
              <a:t>Develop sophisticated features based on email routing information (from email header).</a:t>
            </a:r>
          </a:p>
          <a:p>
            <a:pPr marL="800100" lvl="1" indent="-342900" algn="just">
              <a:buFontTx/>
              <a:buChar char="-"/>
            </a:pPr>
            <a:r>
              <a:rPr lang="en-US" sz="2200" dirty="0" smtClean="0"/>
              <a:t>Develop sophisticated features for message body, e.g. should “discount” and “discounts” be treated as the same word? How about “deal” and “Dealer”? Features about punctuation?</a:t>
            </a:r>
          </a:p>
        </p:txBody>
      </p:sp>
    </p:spTree>
    <p:extLst>
      <p:ext uri="{BB962C8B-B14F-4D97-AF65-F5344CB8AC3E}">
        <p14:creationId xmlns:p14="http://schemas.microsoft.com/office/powerpoint/2010/main" val="3100474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62200" y="209550"/>
            <a:ext cx="4328877" cy="369332"/>
          </a:xfrm>
          <a:prstGeom prst="rect">
            <a:avLst/>
          </a:prstGeom>
        </p:spPr>
        <p:txBody>
          <a:bodyPr wrap="none">
            <a:spAutoFit/>
          </a:bodyPr>
          <a:lstStyle/>
          <a:p>
            <a:r>
              <a:rPr lang="zh-CN" altLang="en-US" dirty="0">
                <a:hlinkClick r:id="rId2"/>
              </a:rPr>
              <a:t>http://tartarus.org/martin/PorterStemmer</a:t>
            </a:r>
            <a:r>
              <a:rPr lang="zh-CN" altLang="en-US" dirty="0" smtClean="0">
                <a:hlinkClick r:id="rId2"/>
              </a:rPr>
              <a:t>/</a:t>
            </a:r>
            <a:r>
              <a:rPr lang="zh-CN" altLang="en-US" dirty="0" smtClean="0"/>
              <a:t> </a:t>
            </a:r>
            <a:endParaRPr lang="zh-CN" altLang="en-US" dirty="0"/>
          </a:p>
        </p:txBody>
      </p:sp>
      <p:sp>
        <p:nvSpPr>
          <p:cNvPr id="4" name="矩形 3"/>
          <p:cNvSpPr/>
          <p:nvPr/>
        </p:nvSpPr>
        <p:spPr>
          <a:xfrm>
            <a:off x="685800" y="666750"/>
            <a:ext cx="7772400" cy="369332"/>
          </a:xfrm>
          <a:prstGeom prst="rect">
            <a:avLst/>
          </a:prstGeom>
        </p:spPr>
        <p:txBody>
          <a:bodyPr wrap="square">
            <a:spAutoFit/>
          </a:bodyPr>
          <a:lstStyle/>
          <a:p>
            <a:r>
              <a:rPr lang="en-US" altLang="zh-CN" dirty="0"/>
              <a:t>M.F. Porter, 1980, An algorithm for suffix stripping, Program, 14(3) pp 130−137.</a:t>
            </a:r>
            <a:endParaRPr lang="zh-CN" altLang="en-US" dirty="0"/>
          </a:p>
        </p:txBody>
      </p:sp>
      <p:pic>
        <p:nvPicPr>
          <p:cNvPr id="5" name="图片 4"/>
          <p:cNvPicPr>
            <a:picLocks noChangeAspect="1"/>
          </p:cNvPicPr>
          <p:nvPr/>
        </p:nvPicPr>
        <p:blipFill>
          <a:blip r:embed="rId3"/>
          <a:stretch>
            <a:fillRect/>
          </a:stretch>
        </p:blipFill>
        <p:spPr>
          <a:xfrm>
            <a:off x="1905000" y="1155256"/>
            <a:ext cx="5486400" cy="3059556"/>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p:spPr>
      </p:pic>
      <p:sp>
        <p:nvSpPr>
          <p:cNvPr id="6" name="矩形 5"/>
          <p:cNvSpPr/>
          <p:nvPr/>
        </p:nvSpPr>
        <p:spPr>
          <a:xfrm>
            <a:off x="1600200" y="4476750"/>
            <a:ext cx="6096000" cy="369332"/>
          </a:xfrm>
          <a:prstGeom prst="rect">
            <a:avLst/>
          </a:prstGeom>
        </p:spPr>
        <p:txBody>
          <a:bodyPr wrap="square">
            <a:spAutoFit/>
          </a:bodyPr>
          <a:lstStyle/>
          <a:p>
            <a:pPr algn="ctr"/>
            <a:r>
              <a:rPr lang="en-US" altLang="zh-CN" b="1" dirty="0">
                <a:solidFill>
                  <a:srgbClr val="0000FF"/>
                </a:solidFill>
                <a:latin typeface="Courier New" panose="02070309020205020404" pitchFamily="49" charset="0"/>
              </a:rPr>
              <a:t>function</a:t>
            </a:r>
            <a:r>
              <a:rPr lang="en-US" altLang="zh-CN" b="1" dirty="0">
                <a:solidFill>
                  <a:srgbClr val="000000"/>
                </a:solidFill>
                <a:latin typeface="Courier New" panose="02070309020205020404" pitchFamily="49" charset="0"/>
              </a:rPr>
              <a:t> stem = </a:t>
            </a:r>
            <a:r>
              <a:rPr lang="en-US" altLang="zh-CN" b="1" dirty="0" err="1">
                <a:solidFill>
                  <a:srgbClr val="000000"/>
                </a:solidFill>
                <a:latin typeface="Courier New" panose="02070309020205020404" pitchFamily="49" charset="0"/>
              </a:rPr>
              <a:t>porterStemmer</a:t>
            </a:r>
            <a:r>
              <a:rPr lang="en-US" altLang="zh-CN" b="1" dirty="0">
                <a:solidFill>
                  <a:srgbClr val="000000"/>
                </a:solidFill>
                <a:latin typeface="Courier New" panose="02070309020205020404" pitchFamily="49" charset="0"/>
              </a:rPr>
              <a:t>(</a:t>
            </a:r>
            <a:r>
              <a:rPr lang="en-US" altLang="zh-CN" b="1" dirty="0" err="1">
                <a:solidFill>
                  <a:srgbClr val="000000"/>
                </a:solidFill>
                <a:latin typeface="Courier New" panose="02070309020205020404" pitchFamily="49" charset="0"/>
              </a:rPr>
              <a:t>inString</a:t>
            </a:r>
            <a:r>
              <a:rPr lang="en-US" altLang="zh-CN" b="1"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3413878460"/>
      </p:ext>
    </p:extLst>
  </p:cSld>
  <p:clrMapOvr>
    <a:masterClrMapping/>
  </p:clrMapOvr>
  <mc:AlternateContent xmlns:mc="http://schemas.openxmlformats.org/markup-compatibility/2006" xmlns:p14="http://schemas.microsoft.com/office/powerpoint/2010/main">
    <mc:Choice Requires="p14">
      <p:transition spd="slow" p14:dur="1600">
        <p14:prism dir="r" isContent="1"/>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35"/>
          <p:cNvSpPr txBox="1"/>
          <p:nvPr/>
        </p:nvSpPr>
        <p:spPr>
          <a:xfrm>
            <a:off x="381000" y="278269"/>
            <a:ext cx="8305800" cy="430887"/>
          </a:xfrm>
          <a:prstGeom prst="rect">
            <a:avLst/>
          </a:prstGeom>
          <a:noFill/>
        </p:spPr>
        <p:txBody>
          <a:bodyPr wrap="square" rtlCol="0">
            <a:spAutoFit/>
          </a:bodyPr>
          <a:lstStyle/>
          <a:p>
            <a:r>
              <a:rPr lang="en-US" sz="2200" b="1" dirty="0" smtClean="0"/>
              <a:t>Building a spam classifier</a:t>
            </a:r>
          </a:p>
        </p:txBody>
      </p:sp>
      <p:sp>
        <p:nvSpPr>
          <p:cNvPr id="6" name="TextBox 5"/>
          <p:cNvSpPr txBox="1"/>
          <p:nvPr/>
        </p:nvSpPr>
        <p:spPr>
          <a:xfrm>
            <a:off x="381000" y="647640"/>
            <a:ext cx="8305800" cy="3477875"/>
          </a:xfrm>
          <a:prstGeom prst="rect">
            <a:avLst/>
          </a:prstGeom>
          <a:noFill/>
        </p:spPr>
        <p:txBody>
          <a:bodyPr wrap="square" rtlCol="0">
            <a:spAutoFit/>
          </a:bodyPr>
          <a:lstStyle/>
          <a:p>
            <a:pPr algn="just"/>
            <a:r>
              <a:rPr lang="en-US" sz="2200" dirty="0" smtClean="0"/>
              <a:t>How to spend your time to make it have low error?</a:t>
            </a:r>
          </a:p>
          <a:p>
            <a:pPr marL="800100" lvl="1" indent="-342900" algn="just">
              <a:buFontTx/>
              <a:buChar char="-"/>
            </a:pPr>
            <a:r>
              <a:rPr lang="en-US" sz="2200" dirty="0" smtClean="0"/>
              <a:t>Collect lots of data</a:t>
            </a:r>
          </a:p>
          <a:p>
            <a:pPr marL="1257300" lvl="2" indent="-342900" algn="just">
              <a:buFontTx/>
              <a:buChar char="-"/>
            </a:pPr>
            <a:r>
              <a:rPr lang="en-US" sz="2200" dirty="0" smtClean="0"/>
              <a:t>E.g. “honeypot” project.</a:t>
            </a:r>
          </a:p>
          <a:p>
            <a:pPr marL="800100" lvl="1" indent="-342900" algn="just">
              <a:buFontTx/>
              <a:buChar char="-"/>
            </a:pPr>
            <a:r>
              <a:rPr lang="en-US" sz="2200" dirty="0" smtClean="0"/>
              <a:t>Develop sophisticated features based on email routing information (from email header).</a:t>
            </a:r>
          </a:p>
          <a:p>
            <a:pPr marL="800100" lvl="1" indent="-342900" algn="just">
              <a:buFontTx/>
              <a:buChar char="-"/>
            </a:pPr>
            <a:r>
              <a:rPr lang="en-US" sz="2200" dirty="0" smtClean="0"/>
              <a:t>Develop sophisticated features for message body, e.g. should “discount” and “discounts” be treated as the same word? How about “deal” and “Dealer”? Features about punctuation?</a:t>
            </a:r>
          </a:p>
          <a:p>
            <a:pPr marL="800100" lvl="1" indent="-342900" algn="just">
              <a:buFontTx/>
              <a:buChar char="-"/>
            </a:pPr>
            <a:r>
              <a:rPr lang="en-US" sz="2200" dirty="0" smtClean="0"/>
              <a:t>Develop sophisticated algorithm to detect misspellings (e.g. m0rtgage, med1cine, w4tches.)</a:t>
            </a:r>
          </a:p>
        </p:txBody>
      </p:sp>
    </p:spTree>
    <p:extLst>
      <p:ext uri="{BB962C8B-B14F-4D97-AF65-F5344CB8AC3E}">
        <p14:creationId xmlns:p14="http://schemas.microsoft.com/office/powerpoint/2010/main" val="1216409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191000" y="742950"/>
            <a:ext cx="4407745"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chemeClr val="tx1">
                    <a:lumMod val="75000"/>
                    <a:lumOff val="25000"/>
                  </a:schemeClr>
                </a:solidFill>
              </a:rPr>
              <a:t>Machine learning system design</a:t>
            </a:r>
          </a:p>
        </p:txBody>
      </p:sp>
      <p:cxnSp>
        <p:nvCxnSpPr>
          <p:cNvPr id="6" name="Straight Connector 5"/>
          <p:cNvCxnSpPr/>
          <p:nvPr/>
        </p:nvCxnSpPr>
        <p:spPr>
          <a:xfrm>
            <a:off x="42248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idx="4294967295"/>
          </p:nvPr>
        </p:nvSpPr>
        <p:spPr>
          <a:xfrm>
            <a:off x="4191000" y="1885950"/>
            <a:ext cx="4407745" cy="1676400"/>
          </a:xfrm>
        </p:spPr>
        <p:txBody>
          <a:bodyPr>
            <a:noAutofit/>
          </a:bodyPr>
          <a:lstStyle/>
          <a:p>
            <a:pPr algn="l"/>
            <a:r>
              <a:rPr lang="en-US" sz="6000" dirty="0" smtClean="0">
                <a:solidFill>
                  <a:schemeClr val="tx1">
                    <a:lumMod val="75000"/>
                    <a:lumOff val="25000"/>
                  </a:schemeClr>
                </a:solidFill>
              </a:rPr>
              <a:t>Error analysis</a:t>
            </a:r>
            <a:endParaRPr lang="en-US" sz="6000" dirty="0">
              <a:solidFill>
                <a:schemeClr val="tx1">
                  <a:lumMod val="75000"/>
                  <a:lumOff val="25000"/>
                </a:schemeClr>
              </a:solidFill>
            </a:endParaRPr>
          </a:p>
        </p:txBody>
      </p:sp>
      <p:pic>
        <p:nvPicPr>
          <p:cNvPr id="2" name="Picture 2" descr="C:\Users\ang\Desktop\iStock_000012344803Large.jpg"/>
          <p:cNvPicPr>
            <a:picLocks noChangeAspect="1" noChangeArrowheads="1"/>
          </p:cNvPicPr>
          <p:nvPr/>
        </p:nvPicPr>
        <p:blipFill>
          <a:blip r:embed="rId3" cstate="print"/>
          <a:srcRect b="7246"/>
          <a:stretch>
            <a:fillRect/>
          </a:stretch>
        </p:blipFill>
        <p:spPr bwMode="auto">
          <a:xfrm>
            <a:off x="685800" y="361950"/>
            <a:ext cx="3200400" cy="3657600"/>
          </a:xfrm>
          <a:prstGeom prst="rect">
            <a:avLst/>
          </a:prstGeom>
          <a:noFill/>
        </p:spPr>
      </p:pic>
      <p:sp>
        <p:nvSpPr>
          <p:cNvPr id="7" name="Title 1"/>
          <p:cNvSpPr txBox="1">
            <a:spLocks/>
          </p:cNvSpPr>
          <p:nvPr/>
        </p:nvSpPr>
        <p:spPr>
          <a:xfrm>
            <a:off x="838200" y="3867150"/>
            <a:ext cx="28956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tx1">
                    <a:lumMod val="75000"/>
                    <a:lumOff val="25000"/>
                  </a:schemeClr>
                </a:solidFill>
                <a:effectLst/>
                <a:uLnTx/>
                <a:uFillTx/>
                <a:latin typeface="+mj-lt"/>
                <a:ea typeface="+mj-ea"/>
                <a:cs typeface="+mj-cs"/>
              </a:rPr>
              <a:t>Machine Learning</a:t>
            </a:r>
            <a:endPar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endParaRPr>
          </a:p>
        </p:txBody>
      </p:sp>
    </p:spTree>
    <p:extLst>
      <p:ext uri="{BB962C8B-B14F-4D97-AF65-F5344CB8AC3E}">
        <p14:creationId xmlns:p14="http://schemas.microsoft.com/office/powerpoint/2010/main" val="3590192668"/>
      </p:ext>
    </p:extLst>
  </p:cSld>
  <p:clrMapOvr>
    <a:masterClrMapping/>
  </p:clrMapOvr>
  <p:transition spd="slow">
    <p:pull dir="l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35"/>
          <p:cNvSpPr txBox="1"/>
          <p:nvPr/>
        </p:nvSpPr>
        <p:spPr>
          <a:xfrm>
            <a:off x="381000" y="278269"/>
            <a:ext cx="8305800" cy="461665"/>
          </a:xfrm>
          <a:prstGeom prst="rect">
            <a:avLst/>
          </a:prstGeom>
          <a:noFill/>
        </p:spPr>
        <p:txBody>
          <a:bodyPr wrap="square" rtlCol="0">
            <a:spAutoFit/>
          </a:bodyPr>
          <a:lstStyle/>
          <a:p>
            <a:r>
              <a:rPr lang="en-US" sz="2400" b="1" dirty="0" smtClean="0"/>
              <a:t>Recommended approach</a:t>
            </a:r>
          </a:p>
        </p:txBody>
      </p:sp>
      <p:sp>
        <p:nvSpPr>
          <p:cNvPr id="6" name="TextBox 5"/>
          <p:cNvSpPr txBox="1"/>
          <p:nvPr/>
        </p:nvSpPr>
        <p:spPr>
          <a:xfrm>
            <a:off x="381000" y="647640"/>
            <a:ext cx="8305800" cy="1569660"/>
          </a:xfrm>
          <a:prstGeom prst="rect">
            <a:avLst/>
          </a:prstGeom>
          <a:noFill/>
        </p:spPr>
        <p:txBody>
          <a:bodyPr wrap="square" rtlCol="0">
            <a:spAutoFit/>
          </a:bodyPr>
          <a:lstStyle/>
          <a:p>
            <a:pPr marL="342900" indent="-342900">
              <a:buFontTx/>
              <a:buChar char="-"/>
            </a:pPr>
            <a:r>
              <a:rPr lang="en-US" sz="2400" dirty="0" smtClean="0"/>
              <a:t>Start with a simple algorithm that you can implement quickly. Implement it and test it on your cross-validation data.</a:t>
            </a:r>
          </a:p>
          <a:p>
            <a:pPr marL="342900" indent="-342900">
              <a:buFontTx/>
              <a:buChar char="-"/>
            </a:pPr>
            <a:r>
              <a:rPr lang="en-US" sz="2400" dirty="0" smtClean="0"/>
              <a:t>Plot learning curves to decide if more data, more features, etc. are likely to help.</a:t>
            </a:r>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6606" t="2959" r="7407" b="4172"/>
          <a:stretch/>
        </p:blipFill>
        <p:spPr>
          <a:xfrm>
            <a:off x="914400" y="2183465"/>
            <a:ext cx="3538182" cy="2866030"/>
          </a:xfrm>
          <a:prstGeom prst="rect">
            <a:avLst/>
          </a:prstGeom>
        </p:spPr>
      </p:pic>
      <p:sp>
        <p:nvSpPr>
          <p:cNvPr id="5" name="文本框 4"/>
          <p:cNvSpPr txBox="1"/>
          <p:nvPr/>
        </p:nvSpPr>
        <p:spPr>
          <a:xfrm>
            <a:off x="2743200" y="3262537"/>
            <a:ext cx="1347047" cy="830997"/>
          </a:xfrm>
          <a:prstGeom prst="rect">
            <a:avLst/>
          </a:prstGeom>
          <a:noFill/>
        </p:spPr>
        <p:txBody>
          <a:bodyPr wrap="square" rtlCol="0">
            <a:spAutoFit/>
          </a:bodyPr>
          <a:lstStyle/>
          <a:p>
            <a:pPr algn="ctr"/>
            <a:r>
              <a:rPr lang="en-US" altLang="zh-CN" sz="2400" b="1" dirty="0" err="1" smtClean="0">
                <a:solidFill>
                  <a:schemeClr val="accent6">
                    <a:lumMod val="75000"/>
                  </a:schemeClr>
                </a:solidFill>
              </a:rPr>
              <a:t>Underfit</a:t>
            </a:r>
            <a:endParaRPr lang="en-US" altLang="zh-CN" sz="2400" b="1" dirty="0" smtClean="0">
              <a:solidFill>
                <a:schemeClr val="accent6">
                  <a:lumMod val="75000"/>
                </a:schemeClr>
              </a:solidFill>
            </a:endParaRPr>
          </a:p>
          <a:p>
            <a:pPr algn="ctr"/>
            <a:r>
              <a:rPr lang="en-US" altLang="zh-CN" sz="2400" b="1" dirty="0" smtClean="0">
                <a:solidFill>
                  <a:schemeClr val="accent6">
                    <a:lumMod val="75000"/>
                  </a:schemeClr>
                </a:solidFill>
              </a:rPr>
              <a:t>High bias</a:t>
            </a:r>
            <a:endParaRPr lang="zh-CN" altLang="en-US" sz="2400" b="1" dirty="0">
              <a:solidFill>
                <a:schemeClr val="accent6">
                  <a:lumMod val="75000"/>
                </a:schemeClr>
              </a:solidFill>
            </a:endParaRPr>
          </a:p>
        </p:txBody>
      </p:sp>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l="6666" t="2592" r="7778" b="4074"/>
          <a:stretch/>
        </p:blipFill>
        <p:spPr>
          <a:xfrm>
            <a:off x="4800600" y="2181604"/>
            <a:ext cx="3505200" cy="2867891"/>
          </a:xfrm>
          <a:prstGeom prst="rect">
            <a:avLst/>
          </a:prstGeom>
        </p:spPr>
      </p:pic>
      <p:sp>
        <p:nvSpPr>
          <p:cNvPr id="8" name="文本框 7"/>
          <p:cNvSpPr txBox="1"/>
          <p:nvPr/>
        </p:nvSpPr>
        <p:spPr>
          <a:xfrm>
            <a:off x="6281382" y="3333750"/>
            <a:ext cx="1981200" cy="830997"/>
          </a:xfrm>
          <a:prstGeom prst="rect">
            <a:avLst/>
          </a:prstGeom>
          <a:noFill/>
        </p:spPr>
        <p:txBody>
          <a:bodyPr wrap="square" rtlCol="0">
            <a:spAutoFit/>
          </a:bodyPr>
          <a:lstStyle/>
          <a:p>
            <a:pPr algn="ctr"/>
            <a:r>
              <a:rPr lang="en-US" altLang="zh-CN" sz="2400" b="1" dirty="0" err="1" smtClean="0">
                <a:solidFill>
                  <a:srgbClr val="00CC00"/>
                </a:solidFill>
              </a:rPr>
              <a:t>Overfit</a:t>
            </a:r>
            <a:endParaRPr lang="en-US" altLang="zh-CN" sz="2400" b="1" dirty="0" smtClean="0">
              <a:solidFill>
                <a:srgbClr val="00CC00"/>
              </a:solidFill>
            </a:endParaRPr>
          </a:p>
          <a:p>
            <a:pPr algn="ctr"/>
            <a:r>
              <a:rPr lang="en-US" altLang="zh-CN" sz="2400" b="1" dirty="0" smtClean="0">
                <a:solidFill>
                  <a:srgbClr val="00CC00"/>
                </a:solidFill>
              </a:rPr>
              <a:t>High variance</a:t>
            </a:r>
            <a:endParaRPr lang="zh-CN" altLang="en-US" sz="2400" b="1" dirty="0">
              <a:solidFill>
                <a:srgbClr val="00CC00"/>
              </a:solidFill>
            </a:endParaRPr>
          </a:p>
        </p:txBody>
      </p:sp>
    </p:spTree>
    <p:extLst>
      <p:ext uri="{BB962C8B-B14F-4D97-AF65-F5344CB8AC3E}">
        <p14:creationId xmlns:p14="http://schemas.microsoft.com/office/powerpoint/2010/main" val="64484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35"/>
          <p:cNvSpPr txBox="1"/>
          <p:nvPr/>
        </p:nvSpPr>
        <p:spPr>
          <a:xfrm>
            <a:off x="381000" y="278269"/>
            <a:ext cx="8305800" cy="461665"/>
          </a:xfrm>
          <a:prstGeom prst="rect">
            <a:avLst/>
          </a:prstGeom>
          <a:noFill/>
        </p:spPr>
        <p:txBody>
          <a:bodyPr wrap="square" rtlCol="0">
            <a:spAutoFit/>
          </a:bodyPr>
          <a:lstStyle/>
          <a:p>
            <a:r>
              <a:rPr lang="en-US" sz="2400" b="1" dirty="0" smtClean="0"/>
              <a:t>Recommended approach</a:t>
            </a:r>
          </a:p>
        </p:txBody>
      </p:sp>
      <p:sp>
        <p:nvSpPr>
          <p:cNvPr id="6" name="TextBox 5"/>
          <p:cNvSpPr txBox="1"/>
          <p:nvPr/>
        </p:nvSpPr>
        <p:spPr>
          <a:xfrm>
            <a:off x="381000" y="647640"/>
            <a:ext cx="8305800" cy="3046988"/>
          </a:xfrm>
          <a:prstGeom prst="rect">
            <a:avLst/>
          </a:prstGeom>
          <a:noFill/>
        </p:spPr>
        <p:txBody>
          <a:bodyPr wrap="square" rtlCol="0">
            <a:spAutoFit/>
          </a:bodyPr>
          <a:lstStyle/>
          <a:p>
            <a:pPr marL="342900" indent="-342900">
              <a:buFontTx/>
              <a:buChar char="-"/>
            </a:pPr>
            <a:r>
              <a:rPr lang="en-US" sz="2400" dirty="0" smtClean="0"/>
              <a:t>Start with a simple algorithm that you can implement quickly. Implement it and test it on your cross-validation data.</a:t>
            </a:r>
          </a:p>
          <a:p>
            <a:pPr marL="342900" indent="-342900">
              <a:buFontTx/>
              <a:buChar char="-"/>
            </a:pPr>
            <a:r>
              <a:rPr lang="en-US" sz="2400" dirty="0" smtClean="0"/>
              <a:t>Plot learning curves to decide if more data, more features, etc. are likely to help.</a:t>
            </a:r>
          </a:p>
          <a:p>
            <a:pPr marL="342900" indent="-342900">
              <a:buFontTx/>
              <a:buChar char="-"/>
            </a:pPr>
            <a:r>
              <a:rPr lang="en-US" sz="2400" dirty="0" smtClean="0"/>
              <a:t>Error analysis:  Manually examine the examples (in cross validation set) that your algorithm made errors on. See if you spot any systematic trend in what type of examples it is making errors on.</a:t>
            </a:r>
          </a:p>
        </p:txBody>
      </p:sp>
    </p:spTree>
    <p:extLst>
      <p:ext uri="{BB962C8B-B14F-4D97-AF65-F5344CB8AC3E}">
        <p14:creationId xmlns:p14="http://schemas.microsoft.com/office/powerpoint/2010/main" val="367988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0" name="Picture 2" descr="湛江最牛车牌将开拍 花落谁家翘首以待"/>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2000" b="95333" l="0" r="100000">
                        <a14:backgroundMark x1="74333" y1="56000" x2="74333" y2="56000"/>
                        <a14:backgroundMark x1="74500" y1="49333" x2="74500" y2="49333"/>
                        <a14:backgroundMark x1="27500" y1="49778" x2="27500" y2="49778"/>
                        <a14:backgroundMark x1="28500" y1="56000" x2="28500" y2="56000"/>
                        <a14:backgroundMark x1="27833" y1="18000" x2="27833" y2="18000"/>
                        <a14:backgroundMark x1="75500" y1="17778" x2="75500" y2="17778"/>
                        <a14:backgroundMark x1="77333" y1="85778" x2="77333" y2="85778"/>
                      </a14:backgroundRemoval>
                    </a14:imgEffect>
                  </a14:imgLayer>
                </a14:imgProps>
              </a:ext>
              <a:ext uri="{28A0092B-C50C-407E-A947-70E740481C1C}">
                <a14:useLocalDpi xmlns:a14="http://schemas.microsoft.com/office/drawing/2010/main" val="0"/>
              </a:ext>
            </a:extLst>
          </a:blip>
          <a:srcRect t="10666" b="9333"/>
          <a:stretch/>
        </p:blipFill>
        <p:spPr bwMode="auto">
          <a:xfrm>
            <a:off x="304800" y="-19050"/>
            <a:ext cx="8324850" cy="499491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65046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traffic.sun0769.com/zx/201301/W020130115299335904082.jpg"/>
          <p:cNvPicPr>
            <a:picLocks noChangeAspect="1" noChangeArrowheads="1"/>
          </p:cNvPicPr>
          <p:nvPr/>
        </p:nvPicPr>
        <p:blipFill rotWithShape="1">
          <a:blip r:embed="rId2">
            <a:extLst>
              <a:ext uri="{28A0092B-C50C-407E-A947-70E740481C1C}">
                <a14:useLocalDpi xmlns:a14="http://schemas.microsoft.com/office/drawing/2010/main" val="0"/>
              </a:ext>
            </a:extLst>
          </a:blip>
          <a:srcRect l="8000" t="9023" b="36842"/>
          <a:stretch/>
        </p:blipFill>
        <p:spPr bwMode="auto">
          <a:xfrm>
            <a:off x="5043962" y="1089877"/>
            <a:ext cx="3310463" cy="12954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http://traffic.sun0769.com/zx/201301/W020130115299335976945.jpg"/>
          <p:cNvPicPr>
            <a:picLocks noChangeAspect="1" noChangeArrowheads="1"/>
          </p:cNvPicPr>
          <p:nvPr/>
        </p:nvPicPr>
        <p:blipFill rotWithShape="1">
          <a:blip r:embed="rId3">
            <a:extLst>
              <a:ext uri="{28A0092B-C50C-407E-A947-70E740481C1C}">
                <a14:useLocalDpi xmlns:a14="http://schemas.microsoft.com/office/drawing/2010/main" val="0"/>
              </a:ext>
            </a:extLst>
          </a:blip>
          <a:srcRect l="5999" t="21052" r="6001" b="21804"/>
          <a:stretch/>
        </p:blipFill>
        <p:spPr bwMode="auto">
          <a:xfrm>
            <a:off x="5257800" y="2445259"/>
            <a:ext cx="2939874" cy="12694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0" name="Picture 6" descr="http://xinzhou.china.cn/images/attachement/jpg/site35/20091119/0040cadb4ca20c6f4d1056.jpg"/>
          <p:cNvPicPr>
            <a:picLocks noChangeAspect="1" noChangeArrowheads="1"/>
          </p:cNvPicPr>
          <p:nvPr/>
        </p:nvPicPr>
        <p:blipFill rotWithShape="1">
          <a:blip r:embed="rId4">
            <a:extLst>
              <a:ext uri="{28A0092B-C50C-407E-A947-70E740481C1C}">
                <a14:useLocalDpi xmlns:a14="http://schemas.microsoft.com/office/drawing/2010/main" val="0"/>
              </a:ext>
            </a:extLst>
          </a:blip>
          <a:srcRect l="34263" t="49057" r="39088" b="33962"/>
          <a:stretch/>
        </p:blipFill>
        <p:spPr bwMode="auto">
          <a:xfrm>
            <a:off x="637304" y="395043"/>
            <a:ext cx="1823974" cy="78170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2" name="Picture 8" descr="超速怕被曝光最“牛”车主用钞票挡车牌"/>
          <p:cNvPicPr>
            <a:picLocks noChangeAspect="1" noChangeArrowheads="1"/>
          </p:cNvPicPr>
          <p:nvPr/>
        </p:nvPicPr>
        <p:blipFill rotWithShape="1">
          <a:blip r:embed="rId5">
            <a:extLst>
              <a:ext uri="{28A0092B-C50C-407E-A947-70E740481C1C}">
                <a14:useLocalDpi xmlns:a14="http://schemas.microsoft.com/office/drawing/2010/main" val="0"/>
              </a:ext>
            </a:extLst>
          </a:blip>
          <a:srcRect l="14558" t="34286" r="27442" b="31429"/>
          <a:stretch/>
        </p:blipFill>
        <p:spPr bwMode="auto">
          <a:xfrm>
            <a:off x="5043962" y="3765804"/>
            <a:ext cx="3314700" cy="13716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4" name="Picture 10" descr="http://pic.jschina.com.cn/0/11/36/47/11364733_914910.jpg"/>
          <p:cNvPicPr>
            <a:picLocks noChangeAspect="1" noChangeArrowheads="1"/>
          </p:cNvPicPr>
          <p:nvPr/>
        </p:nvPicPr>
        <p:blipFill rotWithShape="1">
          <a:blip r:embed="rId6">
            <a:extLst>
              <a:ext uri="{28A0092B-C50C-407E-A947-70E740481C1C}">
                <a14:useLocalDpi xmlns:a14="http://schemas.microsoft.com/office/drawing/2010/main" val="0"/>
              </a:ext>
            </a:extLst>
          </a:blip>
          <a:srcRect l="11199" t="21334" r="13600" b="27466"/>
          <a:stretch/>
        </p:blipFill>
        <p:spPr bwMode="auto">
          <a:xfrm>
            <a:off x="707822" y="2976154"/>
            <a:ext cx="3581400" cy="182880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6" name="Picture 12" descr="http://img.zjol.com.cn/pic/0/05/22/80/5228042_144060.jpg"/>
          <p:cNvPicPr>
            <a:picLocks noChangeAspect="1" noChangeArrowheads="1"/>
          </p:cNvPicPr>
          <p:nvPr/>
        </p:nvPicPr>
        <p:blipFill rotWithShape="1">
          <a:blip r:embed="rId7">
            <a:extLst>
              <a:ext uri="{28A0092B-C50C-407E-A947-70E740481C1C}">
                <a14:useLocalDpi xmlns:a14="http://schemas.microsoft.com/office/drawing/2010/main" val="0"/>
              </a:ext>
            </a:extLst>
          </a:blip>
          <a:srcRect l="16000" t="33981" r="12813" b="7766"/>
          <a:stretch/>
        </p:blipFill>
        <p:spPr bwMode="auto">
          <a:xfrm>
            <a:off x="723900" y="1504950"/>
            <a:ext cx="3200400" cy="1143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8" name="Picture 14" descr="http://www.1941.cn/Article/UploadFiles/200705/20070525190540359.jpg"/>
          <p:cNvPicPr>
            <a:picLocks noChangeAspect="1" noChangeArrowheads="1"/>
          </p:cNvPicPr>
          <p:nvPr/>
        </p:nvPicPr>
        <p:blipFill rotWithShape="1">
          <a:blip r:embed="rId8">
            <a:extLst>
              <a:ext uri="{28A0092B-C50C-407E-A947-70E740481C1C}">
                <a14:useLocalDpi xmlns:a14="http://schemas.microsoft.com/office/drawing/2010/main" val="0"/>
              </a:ext>
            </a:extLst>
          </a:blip>
          <a:srcRect l="31200" t="65680" r="30800" b="12987"/>
          <a:stretch/>
        </p:blipFill>
        <p:spPr bwMode="auto">
          <a:xfrm>
            <a:off x="5114411" y="252578"/>
            <a:ext cx="1782603" cy="75057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40" name="Picture 16" descr="http://www.1941.cn/Article/UploadFiles/200705/20070525190542651.jpg"/>
          <p:cNvPicPr>
            <a:picLocks noChangeAspect="1" noChangeArrowheads="1"/>
          </p:cNvPicPr>
          <p:nvPr/>
        </p:nvPicPr>
        <p:blipFill rotWithShape="1">
          <a:blip r:embed="rId9">
            <a:extLst>
              <a:ext uri="{28A0092B-C50C-407E-A947-70E740481C1C}">
                <a14:useLocalDpi xmlns:a14="http://schemas.microsoft.com/office/drawing/2010/main" val="0"/>
              </a:ext>
            </a:extLst>
          </a:blip>
          <a:srcRect l="34909" t="61552" r="33091" b="17115"/>
          <a:stretch/>
        </p:blipFill>
        <p:spPr bwMode="auto">
          <a:xfrm>
            <a:off x="2365762" y="4965"/>
            <a:ext cx="2789758" cy="12680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42" name="Picture 18" descr="丰田陆地巡洋舰"/>
          <p:cNvPicPr>
            <a:picLocks noChangeAspect="1" noChangeArrowheads="1"/>
          </p:cNvPicPr>
          <p:nvPr/>
        </p:nvPicPr>
        <p:blipFill rotWithShape="1">
          <a:blip r:embed="rId10">
            <a:extLst>
              <a:ext uri="{28A0092B-C50C-407E-A947-70E740481C1C}">
                <a14:useLocalDpi xmlns:a14="http://schemas.microsoft.com/office/drawing/2010/main" val="0"/>
              </a:ext>
            </a:extLst>
          </a:blip>
          <a:srcRect l="35577" t="45328" r="29512" b="33734"/>
          <a:stretch/>
        </p:blipFill>
        <p:spPr bwMode="auto">
          <a:xfrm>
            <a:off x="7010400" y="181801"/>
            <a:ext cx="1828800" cy="7897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502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36"/>
                                        </p:tgtEl>
                                        <p:attrNameLst>
                                          <p:attrName>style.visibility</p:attrName>
                                        </p:attrNameLst>
                                      </p:cBhvr>
                                      <p:to>
                                        <p:strVal val="visible"/>
                                      </p:to>
                                    </p:set>
                                    <p:animEffect transition="in" filter="fade">
                                      <p:cBhvr>
                                        <p:cTn id="15" dur="500"/>
                                        <p:tgtEl>
                                          <p:spTgt spid="103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500"/>
                                        <p:tgtEl>
                                          <p:spTgt spid="1026"/>
                                        </p:tgtEl>
                                      </p:cBhvr>
                                    </p:animEffect>
                                  </p:childTnLst>
                                </p:cTn>
                              </p:par>
                              <p:par>
                                <p:cTn id="21" presetID="10" presetClass="entr" presetSubtype="0" fill="hold" nodeType="withEffect">
                                  <p:stCondLst>
                                    <p:cond delay="0"/>
                                  </p:stCondLst>
                                  <p:childTnLst>
                                    <p:set>
                                      <p:cBhvr>
                                        <p:cTn id="22" dur="1" fill="hold">
                                          <p:stCondLst>
                                            <p:cond delay="0"/>
                                          </p:stCondLst>
                                        </p:cTn>
                                        <p:tgtEl>
                                          <p:spTgt spid="1034"/>
                                        </p:tgtEl>
                                        <p:attrNameLst>
                                          <p:attrName>style.visibility</p:attrName>
                                        </p:attrNameLst>
                                      </p:cBhvr>
                                      <p:to>
                                        <p:strVal val="visible"/>
                                      </p:to>
                                    </p:set>
                                    <p:animEffect transition="in" filter="fade">
                                      <p:cBhvr>
                                        <p:cTn id="23" dur="500"/>
                                        <p:tgtEl>
                                          <p:spTgt spid="1034"/>
                                        </p:tgtEl>
                                      </p:cBhvr>
                                    </p:animEffect>
                                  </p:childTnLst>
                                </p:cTn>
                              </p:par>
                              <p:par>
                                <p:cTn id="24" presetID="10" presetClass="entr" presetSubtype="0" fill="hold" nodeType="withEffect">
                                  <p:stCondLst>
                                    <p:cond delay="0"/>
                                  </p:stCondLst>
                                  <p:childTnLst>
                                    <p:set>
                                      <p:cBhvr>
                                        <p:cTn id="25" dur="1" fill="hold">
                                          <p:stCondLst>
                                            <p:cond delay="0"/>
                                          </p:stCondLst>
                                        </p:cTn>
                                        <p:tgtEl>
                                          <p:spTgt spid="1028"/>
                                        </p:tgtEl>
                                        <p:attrNameLst>
                                          <p:attrName>style.visibility</p:attrName>
                                        </p:attrNameLst>
                                      </p:cBhvr>
                                      <p:to>
                                        <p:strVal val="visible"/>
                                      </p:to>
                                    </p:set>
                                    <p:animEffect transition="in" filter="fade">
                                      <p:cBhvr>
                                        <p:cTn id="26" dur="500"/>
                                        <p:tgtEl>
                                          <p:spTgt spid="10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32"/>
                                        </p:tgtEl>
                                        <p:attrNameLst>
                                          <p:attrName>style.visibility</p:attrName>
                                        </p:attrNameLst>
                                      </p:cBhvr>
                                      <p:to>
                                        <p:strVal val="visible"/>
                                      </p:to>
                                    </p:set>
                                    <p:animEffect transition="in" filter="fade">
                                      <p:cBhvr>
                                        <p:cTn id="31"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3951360" y="3258800"/>
            <a:ext cx="4887840" cy="152275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36" name="TextBox 135"/>
          <p:cNvSpPr txBox="1"/>
          <p:nvPr/>
        </p:nvSpPr>
        <p:spPr>
          <a:xfrm>
            <a:off x="381000" y="278269"/>
            <a:ext cx="8305800" cy="430887"/>
          </a:xfrm>
          <a:prstGeom prst="rect">
            <a:avLst/>
          </a:prstGeom>
          <a:noFill/>
        </p:spPr>
        <p:txBody>
          <a:bodyPr wrap="square" rtlCol="0">
            <a:spAutoFit/>
          </a:bodyPr>
          <a:lstStyle/>
          <a:p>
            <a:r>
              <a:rPr lang="en-US" sz="2200" b="1" dirty="0" smtClean="0"/>
              <a:t>Error Analysis</a:t>
            </a:r>
          </a:p>
        </p:txBody>
      </p:sp>
      <p:sp>
        <p:nvSpPr>
          <p:cNvPr id="6" name="TextBox 5"/>
          <p:cNvSpPr txBox="1"/>
          <p:nvPr/>
        </p:nvSpPr>
        <p:spPr>
          <a:xfrm>
            <a:off x="381000" y="829092"/>
            <a:ext cx="8305800" cy="2123658"/>
          </a:xfrm>
          <a:prstGeom prst="rect">
            <a:avLst/>
          </a:prstGeom>
          <a:noFill/>
        </p:spPr>
        <p:txBody>
          <a:bodyPr wrap="square" rtlCol="0">
            <a:spAutoFit/>
          </a:bodyPr>
          <a:lstStyle/>
          <a:p>
            <a:pPr algn="just"/>
            <a:r>
              <a:rPr lang="en-US" sz="2200" dirty="0"/>
              <a:t> </a:t>
            </a:r>
            <a:r>
              <a:rPr lang="en-US" sz="2200" dirty="0" smtClean="0"/>
              <a:t>             500 examples in cross validation set</a:t>
            </a:r>
          </a:p>
          <a:p>
            <a:pPr algn="just"/>
            <a:r>
              <a:rPr lang="en-US" sz="2200" dirty="0" smtClean="0"/>
              <a:t>Algorithm misclassifies 100 emails.</a:t>
            </a:r>
          </a:p>
          <a:p>
            <a:pPr algn="just"/>
            <a:r>
              <a:rPr lang="en-US" sz="2200" dirty="0" smtClean="0"/>
              <a:t>Manually examine the 100 errors, and categorize them based on:</a:t>
            </a:r>
          </a:p>
          <a:p>
            <a:pPr marL="971550" lvl="1" indent="-514350" algn="just">
              <a:buAutoNum type="romanLcParenBoth"/>
            </a:pPr>
            <a:r>
              <a:rPr lang="en-US" sz="2200" dirty="0" smtClean="0"/>
              <a:t>What type of email it is</a:t>
            </a:r>
          </a:p>
          <a:p>
            <a:pPr marL="971550" lvl="1" indent="-514350" algn="just">
              <a:buAutoNum type="romanLcParenBoth"/>
            </a:pPr>
            <a:r>
              <a:rPr lang="en-US" sz="2200" dirty="0" smtClean="0"/>
              <a:t>What cues (features) you think would have helped the algorithm classify them correctly.</a:t>
            </a:r>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90868" y="976012"/>
            <a:ext cx="803910" cy="154305"/>
          </a:xfrm>
          <a:prstGeom prst="rect">
            <a:avLst/>
          </a:prstGeom>
        </p:spPr>
      </p:pic>
      <p:sp>
        <p:nvSpPr>
          <p:cNvPr id="5" name="TextBox 4"/>
          <p:cNvSpPr txBox="1"/>
          <p:nvPr/>
        </p:nvSpPr>
        <p:spPr>
          <a:xfrm>
            <a:off x="381000" y="3258800"/>
            <a:ext cx="4191000" cy="1446550"/>
          </a:xfrm>
          <a:prstGeom prst="rect">
            <a:avLst/>
          </a:prstGeom>
          <a:noFill/>
        </p:spPr>
        <p:txBody>
          <a:bodyPr wrap="square" rtlCol="0">
            <a:spAutoFit/>
          </a:bodyPr>
          <a:lstStyle/>
          <a:p>
            <a:pPr algn="just"/>
            <a:r>
              <a:rPr lang="en-US" sz="2200" dirty="0" err="1" smtClean="0"/>
              <a:t>Pharma</a:t>
            </a:r>
            <a:r>
              <a:rPr lang="en-US" sz="2200" dirty="0" smtClean="0"/>
              <a:t>:</a:t>
            </a:r>
          </a:p>
          <a:p>
            <a:pPr algn="just"/>
            <a:r>
              <a:rPr lang="en-US" sz="2200" dirty="0" smtClean="0"/>
              <a:t>Replica/fake:</a:t>
            </a:r>
          </a:p>
          <a:p>
            <a:pPr algn="just"/>
            <a:r>
              <a:rPr lang="en-US" sz="2200" dirty="0" smtClean="0"/>
              <a:t>Steal passwords:</a:t>
            </a:r>
          </a:p>
          <a:p>
            <a:pPr algn="just"/>
            <a:r>
              <a:rPr lang="en-US" sz="2200" dirty="0" smtClean="0"/>
              <a:t>Other:</a:t>
            </a:r>
          </a:p>
        </p:txBody>
      </p:sp>
      <p:sp>
        <p:nvSpPr>
          <p:cNvPr id="7" name="TextBox 6"/>
          <p:cNvSpPr txBox="1"/>
          <p:nvPr/>
        </p:nvSpPr>
        <p:spPr>
          <a:xfrm>
            <a:off x="4327451" y="3258800"/>
            <a:ext cx="4648200" cy="1446550"/>
          </a:xfrm>
          <a:prstGeom prst="rect">
            <a:avLst/>
          </a:prstGeom>
          <a:noFill/>
        </p:spPr>
        <p:txBody>
          <a:bodyPr wrap="square" rtlCol="0">
            <a:spAutoFit/>
          </a:bodyPr>
          <a:lstStyle/>
          <a:p>
            <a:r>
              <a:rPr lang="en-US" sz="2200" dirty="0" smtClean="0"/>
              <a:t>Deliberate misspellings:</a:t>
            </a:r>
          </a:p>
          <a:p>
            <a:r>
              <a:rPr lang="en-US" sz="2200" dirty="0" smtClean="0"/>
              <a:t> (m0rgage, med1cine, etc.)</a:t>
            </a:r>
          </a:p>
          <a:p>
            <a:r>
              <a:rPr lang="en-US" sz="2200" dirty="0" smtClean="0"/>
              <a:t>Unusual email routing:</a:t>
            </a:r>
          </a:p>
          <a:p>
            <a:r>
              <a:rPr lang="en-US" sz="2200" dirty="0" smtClean="0"/>
              <a:t>Unusual (spamming) punctuation:</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20960" y="1859760"/>
              <a:ext cx="8211600" cy="2675880"/>
            </p14:xfrm>
          </p:contentPart>
        </mc:Choice>
        <mc:Fallback xmlns="">
          <p:pic>
            <p:nvPicPr>
              <p:cNvPr id="2" name="Ink 1"/>
              <p:cNvPicPr/>
              <p:nvPr/>
            </p:nvPicPr>
            <p:blipFill>
              <a:blip r:embed="rId5"/>
              <a:stretch>
                <a:fillRect/>
              </a:stretch>
            </p:blipFill>
            <p:spPr>
              <a:xfrm>
                <a:off x="113040" y="1851840"/>
                <a:ext cx="8229240" cy="2694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3951360" y="3390480"/>
              <a:ext cx="4717080" cy="1481400"/>
            </p14:xfrm>
          </p:contentPart>
        </mc:Choice>
        <mc:Fallback xmlns="">
          <p:pic>
            <p:nvPicPr>
              <p:cNvPr id="3" name="Ink 2"/>
              <p:cNvPicPr/>
              <p:nvPr/>
            </p:nvPicPr>
            <p:blipFill>
              <a:blip r:embed="rId7"/>
              <a:stretch>
                <a:fillRect/>
              </a:stretch>
            </p:blipFill>
            <p:spPr>
              <a:xfrm>
                <a:off x="3939840" y="3380760"/>
                <a:ext cx="4735080" cy="1500480"/>
              </a:xfrm>
              <a:prstGeom prst="rect">
                <a:avLst/>
              </a:prstGeom>
            </p:spPr>
          </p:pic>
        </mc:Fallback>
      </mc:AlternateContent>
      <p:sp>
        <p:nvSpPr>
          <p:cNvPr id="9" name="矩形 8"/>
          <p:cNvSpPr/>
          <p:nvPr/>
        </p:nvSpPr>
        <p:spPr>
          <a:xfrm>
            <a:off x="3657600" y="3028950"/>
            <a:ext cx="5318051" cy="190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0833" y="3072686"/>
            <a:ext cx="3090127" cy="190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4484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35"/>
          <p:cNvSpPr txBox="1"/>
          <p:nvPr/>
        </p:nvSpPr>
        <p:spPr>
          <a:xfrm>
            <a:off x="381000" y="278269"/>
            <a:ext cx="8305800" cy="430887"/>
          </a:xfrm>
          <a:prstGeom prst="rect">
            <a:avLst/>
          </a:prstGeom>
          <a:noFill/>
        </p:spPr>
        <p:txBody>
          <a:bodyPr wrap="square" rtlCol="0">
            <a:spAutoFit/>
          </a:bodyPr>
          <a:lstStyle/>
          <a:p>
            <a:r>
              <a:rPr lang="en-US" sz="2200" b="1" dirty="0" smtClean="0"/>
              <a:t>The importance of numerical evaluation</a:t>
            </a:r>
          </a:p>
        </p:txBody>
      </p:sp>
      <p:sp>
        <p:nvSpPr>
          <p:cNvPr id="6" name="TextBox 5"/>
          <p:cNvSpPr txBox="1"/>
          <p:nvPr/>
        </p:nvSpPr>
        <p:spPr>
          <a:xfrm>
            <a:off x="381000" y="829092"/>
            <a:ext cx="8305800" cy="1446550"/>
          </a:xfrm>
          <a:prstGeom prst="rect">
            <a:avLst/>
          </a:prstGeom>
          <a:noFill/>
        </p:spPr>
        <p:txBody>
          <a:bodyPr wrap="square" rtlCol="0">
            <a:spAutoFit/>
          </a:bodyPr>
          <a:lstStyle/>
          <a:p>
            <a:r>
              <a:rPr lang="en-US" sz="2200" dirty="0" smtClean="0"/>
              <a:t>Should discount/discounts/discounted/discounting be treated as the same word? </a:t>
            </a:r>
          </a:p>
          <a:p>
            <a:r>
              <a:rPr lang="en-US" sz="2200" dirty="0" smtClean="0"/>
              <a:t>Can use “stemming” software (E.g. “Porter stemmer”)</a:t>
            </a:r>
          </a:p>
          <a:p>
            <a:r>
              <a:rPr lang="en-US" sz="2200" dirty="0"/>
              <a:t>	u</a:t>
            </a:r>
            <a:r>
              <a:rPr lang="en-US" sz="2200" dirty="0" smtClean="0"/>
              <a:t>niverse/university.</a:t>
            </a:r>
          </a:p>
        </p:txBody>
      </p:sp>
      <p:graphicFrame>
        <p:nvGraphicFramePr>
          <p:cNvPr id="9" name="图示 8"/>
          <p:cNvGraphicFramePr/>
          <p:nvPr>
            <p:extLst>
              <p:ext uri="{D42A27DB-BD31-4B8C-83A1-F6EECF244321}">
                <p14:modId xmlns:p14="http://schemas.microsoft.com/office/powerpoint/2010/main" val="3970753677"/>
              </p:ext>
            </p:extLst>
          </p:nvPr>
        </p:nvGraphicFramePr>
        <p:xfrm>
          <a:off x="647700" y="2395578"/>
          <a:ext cx="7772400" cy="2462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618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graphicEl>
                                              <a:dgm id="{A0042DC0-CE5E-46E1-9698-54FB3004DC22}"/>
                                            </p:graphicEl>
                                          </p:spTgt>
                                        </p:tgtEl>
                                        <p:attrNameLst>
                                          <p:attrName>style.visibility</p:attrName>
                                        </p:attrNameLst>
                                      </p:cBhvr>
                                      <p:to>
                                        <p:strVal val="visible"/>
                                      </p:to>
                                    </p:set>
                                    <p:animEffect transition="in" filter="fade">
                                      <p:cBhvr>
                                        <p:cTn id="11" dur="500"/>
                                        <p:tgtEl>
                                          <p:spTgt spid="9">
                                            <p:graphicEl>
                                              <a:dgm id="{A0042DC0-CE5E-46E1-9698-54FB3004DC22}"/>
                                            </p:graphic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9">
                                            <p:graphicEl>
                                              <a:dgm id="{F83FFB9F-2FF4-4C19-9AC2-F584BEEBD2EA}"/>
                                            </p:graphicEl>
                                          </p:spTgt>
                                        </p:tgtEl>
                                        <p:attrNameLst>
                                          <p:attrName>style.visibility</p:attrName>
                                        </p:attrNameLst>
                                      </p:cBhvr>
                                      <p:to>
                                        <p:strVal val="visible"/>
                                      </p:to>
                                    </p:set>
                                    <p:animEffect transition="in" filter="fade">
                                      <p:cBhvr>
                                        <p:cTn id="15" dur="500"/>
                                        <p:tgtEl>
                                          <p:spTgt spid="9">
                                            <p:graphicEl>
                                              <a:dgm id="{F83FFB9F-2FF4-4C19-9AC2-F584BEEBD2EA}"/>
                                            </p:graphicEl>
                                          </p:spTgt>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9">
                                            <p:graphicEl>
                                              <a:dgm id="{D123F56C-72D1-4227-8A9D-CE97A0D89F7E}"/>
                                            </p:graphicEl>
                                          </p:spTgt>
                                        </p:tgtEl>
                                        <p:attrNameLst>
                                          <p:attrName>style.visibility</p:attrName>
                                        </p:attrNameLst>
                                      </p:cBhvr>
                                      <p:to>
                                        <p:strVal val="visible"/>
                                      </p:to>
                                    </p:set>
                                    <p:animEffect transition="in" filter="fade">
                                      <p:cBhvr>
                                        <p:cTn id="19" dur="500"/>
                                        <p:tgtEl>
                                          <p:spTgt spid="9">
                                            <p:graphicEl>
                                              <a:dgm id="{D123F56C-72D1-4227-8A9D-CE97A0D89F7E}"/>
                                            </p:graphicEl>
                                          </p:spTgt>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9">
                                            <p:graphicEl>
                                              <a:dgm id="{B861B7DD-6D19-4753-B760-9A7E09E3BDE7}"/>
                                            </p:graphicEl>
                                          </p:spTgt>
                                        </p:tgtEl>
                                        <p:attrNameLst>
                                          <p:attrName>style.visibility</p:attrName>
                                        </p:attrNameLst>
                                      </p:cBhvr>
                                      <p:to>
                                        <p:strVal val="visible"/>
                                      </p:to>
                                    </p:set>
                                    <p:animEffect transition="in" filter="fade">
                                      <p:cBhvr>
                                        <p:cTn id="23" dur="500"/>
                                        <p:tgtEl>
                                          <p:spTgt spid="9">
                                            <p:graphicEl>
                                              <a:dgm id="{B861B7DD-6D19-4753-B760-9A7E09E3BDE7}"/>
                                            </p:graphicEl>
                                          </p:spTgt>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9">
                                            <p:graphicEl>
                                              <a:dgm id="{8CA0C702-E050-4119-AADC-00816DF768BE}"/>
                                            </p:graphicEl>
                                          </p:spTgt>
                                        </p:tgtEl>
                                        <p:attrNameLst>
                                          <p:attrName>style.visibility</p:attrName>
                                        </p:attrNameLst>
                                      </p:cBhvr>
                                      <p:to>
                                        <p:strVal val="visible"/>
                                      </p:to>
                                    </p:set>
                                    <p:animEffect transition="in" filter="fade">
                                      <p:cBhvr>
                                        <p:cTn id="27" dur="500"/>
                                        <p:tgtEl>
                                          <p:spTgt spid="9">
                                            <p:graphicEl>
                                              <a:dgm id="{8CA0C702-E050-4119-AADC-00816DF768BE}"/>
                                            </p:graphicEl>
                                          </p:spTgt>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9">
                                            <p:graphicEl>
                                              <a:dgm id="{83B0976C-E7AF-49A9-B8D9-AFA246ECD638}"/>
                                            </p:graphicEl>
                                          </p:spTgt>
                                        </p:tgtEl>
                                        <p:attrNameLst>
                                          <p:attrName>style.visibility</p:attrName>
                                        </p:attrNameLst>
                                      </p:cBhvr>
                                      <p:to>
                                        <p:strVal val="visible"/>
                                      </p:to>
                                    </p:set>
                                    <p:animEffect transition="in" filter="fade">
                                      <p:cBhvr>
                                        <p:cTn id="31" dur="500"/>
                                        <p:tgtEl>
                                          <p:spTgt spid="9">
                                            <p:graphicEl>
                                              <a:dgm id="{83B0976C-E7AF-49A9-B8D9-AFA246ECD63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lvl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矩形 1"/>
          <p:cNvSpPr/>
          <p:nvPr/>
        </p:nvSpPr>
        <p:spPr>
          <a:xfrm>
            <a:off x="1447800" y="971550"/>
            <a:ext cx="6477000" cy="2800767"/>
          </a:xfrm>
          <a:prstGeom prst="rect">
            <a:avLst/>
          </a:prstGeom>
        </p:spPr>
        <p:txBody>
          <a:bodyPr wrap="square">
            <a:spAutoFit/>
          </a:bodyPr>
          <a:lstStyle/>
          <a:p>
            <a:pPr algn="ctr"/>
            <a:r>
              <a:rPr lang="zh-CN" altLang="en-US" sz="4400" dirty="0" smtClean="0">
                <a:solidFill>
                  <a:schemeClr val="bg1"/>
                </a:solidFill>
                <a:latin typeface="Arial" panose="020B0604020202020204" pitchFamily="34" charset="0"/>
                <a:cs typeface="Arial" panose="020B0604020202020204" pitchFamily="34" charset="0"/>
              </a:rPr>
              <a:t>The issues you may face </a:t>
            </a:r>
            <a:r>
              <a:rPr lang="zh-CN" altLang="en-US" sz="4400" dirty="0">
                <a:solidFill>
                  <a:schemeClr val="bg1"/>
                </a:solidFill>
                <a:latin typeface="Arial" panose="020B0604020202020204" pitchFamily="34" charset="0"/>
                <a:cs typeface="Arial" panose="020B0604020202020204" pitchFamily="34" charset="0"/>
              </a:rPr>
              <a:t>when designing </a:t>
            </a:r>
            <a:r>
              <a:rPr lang="zh-CN" altLang="en-US" sz="4400" dirty="0" smtClean="0">
                <a:solidFill>
                  <a:schemeClr val="bg1"/>
                </a:solidFill>
                <a:latin typeface="Arial" panose="020B0604020202020204" pitchFamily="34" charset="0"/>
                <a:cs typeface="Arial" panose="020B0604020202020204" pitchFamily="34" charset="0"/>
              </a:rPr>
              <a:t>a complex </a:t>
            </a:r>
            <a:r>
              <a:rPr lang="zh-CN" altLang="en-US" sz="4400" dirty="0">
                <a:solidFill>
                  <a:schemeClr val="bg1"/>
                </a:solidFill>
                <a:latin typeface="Arial" panose="020B0604020202020204" pitchFamily="34" charset="0"/>
                <a:cs typeface="Arial" panose="020B0604020202020204" pitchFamily="34" charset="0"/>
              </a:rPr>
              <a:t>machine learning system</a:t>
            </a:r>
          </a:p>
        </p:txBody>
      </p:sp>
    </p:spTree>
    <p:extLst>
      <p:ext uri="{BB962C8B-B14F-4D97-AF65-F5344CB8AC3E}">
        <p14:creationId xmlns:p14="http://schemas.microsoft.com/office/powerpoint/2010/main" val="385383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35"/>
          <p:cNvSpPr txBox="1"/>
          <p:nvPr/>
        </p:nvSpPr>
        <p:spPr>
          <a:xfrm>
            <a:off x="381000" y="278269"/>
            <a:ext cx="8305800" cy="430887"/>
          </a:xfrm>
          <a:prstGeom prst="rect">
            <a:avLst/>
          </a:prstGeom>
          <a:noFill/>
        </p:spPr>
        <p:txBody>
          <a:bodyPr wrap="square" rtlCol="0">
            <a:spAutoFit/>
          </a:bodyPr>
          <a:lstStyle/>
          <a:p>
            <a:r>
              <a:rPr lang="en-US" sz="2200" b="1" dirty="0" smtClean="0"/>
              <a:t>The importance of numerical evaluation</a:t>
            </a:r>
          </a:p>
        </p:txBody>
      </p:sp>
      <p:sp>
        <p:nvSpPr>
          <p:cNvPr id="6" name="TextBox 5"/>
          <p:cNvSpPr txBox="1"/>
          <p:nvPr/>
        </p:nvSpPr>
        <p:spPr>
          <a:xfrm>
            <a:off x="381000" y="829092"/>
            <a:ext cx="8305800" cy="1446550"/>
          </a:xfrm>
          <a:prstGeom prst="rect">
            <a:avLst/>
          </a:prstGeom>
          <a:noFill/>
        </p:spPr>
        <p:txBody>
          <a:bodyPr wrap="square" rtlCol="0">
            <a:spAutoFit/>
          </a:bodyPr>
          <a:lstStyle/>
          <a:p>
            <a:r>
              <a:rPr lang="en-US" sz="2200" dirty="0" smtClean="0"/>
              <a:t>Should discount/discounts/discounted/discounting be treated as the same word? </a:t>
            </a:r>
          </a:p>
          <a:p>
            <a:r>
              <a:rPr lang="en-US" sz="2200" dirty="0" smtClean="0"/>
              <a:t>Can use “stemming” software (E.g. “Porter stemmer”)</a:t>
            </a:r>
          </a:p>
          <a:p>
            <a:r>
              <a:rPr lang="en-US" sz="2200" dirty="0"/>
              <a:t>	u</a:t>
            </a:r>
            <a:r>
              <a:rPr lang="en-US" sz="2200" dirty="0" smtClean="0"/>
              <a:t>niverse/university.</a:t>
            </a:r>
          </a:p>
        </p:txBody>
      </p:sp>
      <p:sp>
        <p:nvSpPr>
          <p:cNvPr id="5" name="TextBox 4"/>
          <p:cNvSpPr txBox="1"/>
          <p:nvPr/>
        </p:nvSpPr>
        <p:spPr>
          <a:xfrm>
            <a:off x="381000" y="2190750"/>
            <a:ext cx="8305800" cy="769441"/>
          </a:xfrm>
          <a:prstGeom prst="rect">
            <a:avLst/>
          </a:prstGeom>
          <a:noFill/>
        </p:spPr>
        <p:txBody>
          <a:bodyPr wrap="square" rtlCol="0">
            <a:spAutoFit/>
          </a:bodyPr>
          <a:lstStyle/>
          <a:p>
            <a:r>
              <a:rPr lang="en-US" sz="2200" dirty="0" smtClean="0"/>
              <a:t>Error analysis may not be helpful for deciding if this is likely to improve performance. Only solution is to try it and see if it works.</a:t>
            </a:r>
          </a:p>
        </p:txBody>
      </p:sp>
      <p:sp>
        <p:nvSpPr>
          <p:cNvPr id="7" name="TextBox 6"/>
          <p:cNvSpPr txBox="1"/>
          <p:nvPr/>
        </p:nvSpPr>
        <p:spPr>
          <a:xfrm>
            <a:off x="381001" y="2911554"/>
            <a:ext cx="8382000" cy="1107996"/>
          </a:xfrm>
          <a:prstGeom prst="rect">
            <a:avLst/>
          </a:prstGeom>
          <a:noFill/>
        </p:spPr>
        <p:txBody>
          <a:bodyPr wrap="square" rtlCol="0">
            <a:spAutoFit/>
          </a:bodyPr>
          <a:lstStyle/>
          <a:p>
            <a:r>
              <a:rPr lang="en-US" sz="2200" dirty="0" smtClean="0"/>
              <a:t>Need numerical evaluation (e.g., cross validation error) of algorithm’s performance with and without stemming.</a:t>
            </a:r>
          </a:p>
          <a:p>
            <a:r>
              <a:rPr lang="en-US" sz="2200" dirty="0"/>
              <a:t>	</a:t>
            </a:r>
            <a:r>
              <a:rPr lang="en-US" sz="2200" dirty="0" smtClean="0"/>
              <a:t>Without stemming: 		With stemming:</a:t>
            </a:r>
          </a:p>
        </p:txBody>
      </p:sp>
      <p:sp>
        <p:nvSpPr>
          <p:cNvPr id="8" name="TextBox 7"/>
          <p:cNvSpPr txBox="1"/>
          <p:nvPr/>
        </p:nvSpPr>
        <p:spPr>
          <a:xfrm>
            <a:off x="1295400" y="4475032"/>
            <a:ext cx="6781800" cy="430887"/>
          </a:xfrm>
          <a:prstGeom prst="rect">
            <a:avLst/>
          </a:prstGeom>
          <a:noFill/>
        </p:spPr>
        <p:txBody>
          <a:bodyPr wrap="square" rtlCol="0">
            <a:spAutoFit/>
          </a:bodyPr>
          <a:lstStyle/>
          <a:p>
            <a:r>
              <a:rPr lang="en-US" sz="2200" dirty="0" smtClean="0"/>
              <a:t>Distinguish upper vs. lower case (Mom/mom):</a:t>
            </a:r>
          </a:p>
        </p:txBody>
      </p:sp>
      <p:sp>
        <p:nvSpPr>
          <p:cNvPr id="4" name="矩形 3"/>
          <p:cNvSpPr/>
          <p:nvPr/>
        </p:nvSpPr>
        <p:spPr>
          <a:xfrm>
            <a:off x="3886200" y="3630121"/>
            <a:ext cx="1004186" cy="369332"/>
          </a:xfrm>
          <a:prstGeom prst="rect">
            <a:avLst/>
          </a:prstGeom>
        </p:spPr>
        <p:txBody>
          <a:bodyPr wrap="none">
            <a:spAutoFit/>
          </a:bodyPr>
          <a:lstStyle/>
          <a:p>
            <a:r>
              <a:rPr lang="en-US" altLang="zh-CN" b="1" dirty="0" smtClean="0">
                <a:solidFill>
                  <a:srgbClr val="FF0000"/>
                </a:solidFill>
              </a:rPr>
              <a:t>8% error</a:t>
            </a:r>
            <a:endParaRPr lang="zh-CN" altLang="en-US" b="1" dirty="0">
              <a:solidFill>
                <a:srgbClr val="FF0000"/>
              </a:solidFill>
            </a:endParaRPr>
          </a:p>
        </p:txBody>
      </p:sp>
      <p:sp>
        <p:nvSpPr>
          <p:cNvPr id="10" name="矩形 9"/>
          <p:cNvSpPr/>
          <p:nvPr/>
        </p:nvSpPr>
        <p:spPr>
          <a:xfrm>
            <a:off x="7069003" y="3637300"/>
            <a:ext cx="1004186" cy="369332"/>
          </a:xfrm>
          <a:prstGeom prst="rect">
            <a:avLst/>
          </a:prstGeom>
        </p:spPr>
        <p:txBody>
          <a:bodyPr wrap="none">
            <a:spAutoFit/>
          </a:bodyPr>
          <a:lstStyle/>
          <a:p>
            <a:r>
              <a:rPr lang="en-US" altLang="zh-CN" b="1" dirty="0" smtClean="0">
                <a:solidFill>
                  <a:srgbClr val="FF0000"/>
                </a:solidFill>
              </a:rPr>
              <a:t>5% error</a:t>
            </a:r>
            <a:endParaRPr lang="zh-CN" altLang="en-US" b="1" dirty="0">
              <a:solidFill>
                <a:srgbClr val="FF0000"/>
              </a:solidFill>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8693" y="3441275"/>
            <a:ext cx="1219200" cy="1219200"/>
          </a:xfrm>
          <a:prstGeom prst="rect">
            <a:avLst/>
          </a:prstGeom>
          <a:ln>
            <a:noFill/>
          </a:ln>
          <a:effectLst>
            <a:outerShdw blurRad="292100" dist="139700" dir="2700000" algn="tl" rotWithShape="0">
              <a:srgbClr val="333333">
                <a:alpha val="65000"/>
              </a:srgbClr>
            </a:outerShdw>
          </a:effectLst>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1496" y="3425233"/>
            <a:ext cx="1219200" cy="1219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67959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4"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oogle Brain之父加盟百度 或任首席科学家职务"/>
          <p:cNvPicPr>
            <a:picLocks noChangeAspect="1" noChangeArrowheads="1"/>
          </p:cNvPicPr>
          <p:nvPr/>
        </p:nvPicPr>
        <p:blipFill rotWithShape="1">
          <a:blip r:embed="rId2">
            <a:extLst>
              <a:ext uri="{28A0092B-C50C-407E-A947-70E740481C1C}">
                <a14:useLocalDpi xmlns:a14="http://schemas.microsoft.com/office/drawing/2010/main" val="0"/>
              </a:ext>
            </a:extLst>
          </a:blip>
          <a:srcRect l="-738" t="14444" r="11333" b="10000"/>
          <a:stretch/>
        </p:blipFill>
        <p:spPr bwMode="auto">
          <a:xfrm>
            <a:off x="-76200" y="-19050"/>
            <a:ext cx="9220201" cy="51816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57200" y="555813"/>
            <a:ext cx="5334000" cy="4031873"/>
          </a:xfrm>
          <a:prstGeom prst="rect">
            <a:avLst/>
          </a:prstGeom>
        </p:spPr>
        <p:txBody>
          <a:bodyPr wrap="square">
            <a:spAutoFit/>
          </a:bodyPr>
          <a:lstStyle/>
          <a:p>
            <a:r>
              <a:rPr lang="en-US" altLang="zh-CN" sz="3200" dirty="0" smtClean="0">
                <a:solidFill>
                  <a:schemeClr val="bg1"/>
                </a:solidFill>
              </a:rPr>
              <a:t>When </a:t>
            </a:r>
            <a:r>
              <a:rPr lang="en-US" altLang="zh-CN" sz="3200" dirty="0">
                <a:solidFill>
                  <a:schemeClr val="bg1"/>
                </a:solidFill>
              </a:rPr>
              <a:t>you' re </a:t>
            </a:r>
            <a:r>
              <a:rPr lang="en-US" altLang="zh-CN" sz="3200" dirty="0" smtClean="0">
                <a:solidFill>
                  <a:schemeClr val="bg1"/>
                </a:solidFill>
              </a:rPr>
              <a:t>developing a </a:t>
            </a:r>
            <a:r>
              <a:rPr lang="en-US" altLang="zh-CN" sz="3200" dirty="0">
                <a:solidFill>
                  <a:schemeClr val="bg1"/>
                </a:solidFill>
              </a:rPr>
              <a:t>learning algorithm, very </a:t>
            </a:r>
            <a:r>
              <a:rPr lang="en-US" altLang="zh-CN" sz="3200" dirty="0" smtClean="0">
                <a:solidFill>
                  <a:schemeClr val="bg1"/>
                </a:solidFill>
              </a:rPr>
              <a:t>often you'll </a:t>
            </a:r>
            <a:r>
              <a:rPr lang="en-US" altLang="zh-CN" sz="3200" dirty="0">
                <a:solidFill>
                  <a:schemeClr val="bg1"/>
                </a:solidFill>
              </a:rPr>
              <a:t>be trying out lots </a:t>
            </a:r>
            <a:r>
              <a:rPr lang="en-US" altLang="zh-CN" sz="3200" dirty="0" smtClean="0">
                <a:solidFill>
                  <a:schemeClr val="bg1"/>
                </a:solidFill>
              </a:rPr>
              <a:t>of new ideas and algorithms. By </a:t>
            </a:r>
            <a:r>
              <a:rPr lang="en-US" altLang="zh-CN" sz="3200" dirty="0">
                <a:solidFill>
                  <a:schemeClr val="bg1"/>
                </a:solidFill>
              </a:rPr>
              <a:t>having </a:t>
            </a:r>
            <a:r>
              <a:rPr lang="en-US" altLang="zh-CN" sz="3200" dirty="0">
                <a:solidFill>
                  <a:srgbClr val="FFFF00"/>
                </a:solidFill>
              </a:rPr>
              <a:t>a single </a:t>
            </a:r>
            <a:r>
              <a:rPr lang="en-US" altLang="zh-CN" sz="3200" dirty="0" smtClean="0">
                <a:solidFill>
                  <a:srgbClr val="FFFF00"/>
                </a:solidFill>
              </a:rPr>
              <a:t>rule number </a:t>
            </a:r>
            <a:r>
              <a:rPr lang="en-US" altLang="zh-CN" sz="3200" dirty="0">
                <a:solidFill>
                  <a:srgbClr val="FFFF00"/>
                </a:solidFill>
              </a:rPr>
              <a:t>evaluation metric</a:t>
            </a:r>
            <a:r>
              <a:rPr lang="en-US" altLang="zh-CN" sz="3200" dirty="0">
                <a:solidFill>
                  <a:schemeClr val="bg1"/>
                </a:solidFill>
              </a:rPr>
              <a:t>, you </a:t>
            </a:r>
            <a:r>
              <a:rPr lang="en-US" altLang="zh-CN" sz="3200" dirty="0" smtClean="0">
                <a:solidFill>
                  <a:schemeClr val="bg1"/>
                </a:solidFill>
              </a:rPr>
              <a:t>can then </a:t>
            </a:r>
            <a:r>
              <a:rPr lang="en-US" altLang="zh-CN" sz="3200" dirty="0">
                <a:solidFill>
                  <a:schemeClr val="bg1"/>
                </a:solidFill>
              </a:rPr>
              <a:t>just look and </a:t>
            </a:r>
            <a:r>
              <a:rPr lang="en-US" altLang="zh-CN" sz="3200" dirty="0" smtClean="0">
                <a:solidFill>
                  <a:schemeClr val="bg1"/>
                </a:solidFill>
              </a:rPr>
              <a:t>see, </a:t>
            </a:r>
            <a:r>
              <a:rPr lang="en-US" altLang="zh-CN" sz="3200" dirty="0">
                <a:solidFill>
                  <a:schemeClr val="bg1"/>
                </a:solidFill>
              </a:rPr>
              <a:t>did the error go up or go down</a:t>
            </a:r>
            <a:r>
              <a:rPr lang="en-US" altLang="zh-CN" sz="3200" dirty="0" smtClean="0">
                <a:solidFill>
                  <a:schemeClr val="bg1"/>
                </a:solidFill>
              </a:rPr>
              <a:t>? </a:t>
            </a:r>
            <a:endParaRPr lang="en-US" altLang="zh-CN" sz="3200" dirty="0">
              <a:solidFill>
                <a:schemeClr val="bg1"/>
              </a:solidFill>
            </a:endParaRPr>
          </a:p>
        </p:txBody>
      </p:sp>
    </p:spTree>
    <p:extLst>
      <p:ext uri="{BB962C8B-B14F-4D97-AF65-F5344CB8AC3E}">
        <p14:creationId xmlns:p14="http://schemas.microsoft.com/office/powerpoint/2010/main" val="21411676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oogle Brain之父加盟百度 或任首席科学家职务"/>
          <p:cNvPicPr>
            <a:picLocks noChangeAspect="1" noChangeArrowheads="1"/>
          </p:cNvPicPr>
          <p:nvPr/>
        </p:nvPicPr>
        <p:blipFill rotWithShape="1">
          <a:blip r:embed="rId2">
            <a:extLst>
              <a:ext uri="{28A0092B-C50C-407E-A947-70E740481C1C}">
                <a14:useLocalDpi xmlns:a14="http://schemas.microsoft.com/office/drawing/2010/main" val="0"/>
              </a:ext>
            </a:extLst>
          </a:blip>
          <a:srcRect l="-738" t="14444" r="11333" b="10000"/>
          <a:stretch/>
        </p:blipFill>
        <p:spPr bwMode="auto">
          <a:xfrm>
            <a:off x="-76200" y="-19050"/>
            <a:ext cx="9220201" cy="51816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381000" y="678924"/>
            <a:ext cx="5410200" cy="3785652"/>
          </a:xfrm>
          <a:prstGeom prst="rect">
            <a:avLst/>
          </a:prstGeom>
        </p:spPr>
        <p:txBody>
          <a:bodyPr wrap="square">
            <a:spAutoFit/>
          </a:bodyPr>
          <a:lstStyle/>
          <a:p>
            <a:r>
              <a:rPr lang="en-US" altLang="zh-CN" sz="2400" dirty="0" smtClean="0">
                <a:solidFill>
                  <a:schemeClr val="bg1"/>
                </a:solidFill>
              </a:rPr>
              <a:t>When starting on </a:t>
            </a:r>
            <a:r>
              <a:rPr lang="en-US" altLang="zh-CN" sz="2400" dirty="0">
                <a:solidFill>
                  <a:schemeClr val="bg1"/>
                </a:solidFill>
              </a:rPr>
              <a:t>the new machine learning problem, </a:t>
            </a:r>
            <a:r>
              <a:rPr lang="en-US" altLang="zh-CN" sz="2400" b="1" dirty="0" smtClean="0">
                <a:solidFill>
                  <a:srgbClr val="FFFF00"/>
                </a:solidFill>
              </a:rPr>
              <a:t>what I always </a:t>
            </a:r>
            <a:r>
              <a:rPr lang="en-US" altLang="zh-CN" sz="2400" b="1" dirty="0">
                <a:solidFill>
                  <a:srgbClr val="FFFF00"/>
                </a:solidFill>
              </a:rPr>
              <a:t>recommend </a:t>
            </a:r>
            <a:r>
              <a:rPr lang="en-US" altLang="zh-CN" sz="2400" b="1" dirty="0" smtClean="0">
                <a:solidFill>
                  <a:srgbClr val="FFFF00"/>
                </a:solidFill>
              </a:rPr>
              <a:t>is to </a:t>
            </a:r>
            <a:r>
              <a:rPr lang="en-US" altLang="zh-CN" sz="2400" b="1" dirty="0">
                <a:solidFill>
                  <a:srgbClr val="FFFF00"/>
                </a:solidFill>
              </a:rPr>
              <a:t>implement a quick </a:t>
            </a:r>
            <a:r>
              <a:rPr lang="en-US" altLang="zh-CN" sz="2400" b="1" dirty="0" smtClean="0">
                <a:solidFill>
                  <a:srgbClr val="FFFF00"/>
                </a:solidFill>
              </a:rPr>
              <a:t>and dirty implementation</a:t>
            </a:r>
            <a:r>
              <a:rPr lang="en-US" altLang="zh-CN" sz="2400" dirty="0" smtClean="0">
                <a:solidFill>
                  <a:schemeClr val="bg1"/>
                </a:solidFill>
              </a:rPr>
              <a:t>. I </a:t>
            </a:r>
            <a:r>
              <a:rPr lang="en-US" altLang="zh-CN" sz="2400" dirty="0">
                <a:solidFill>
                  <a:schemeClr val="bg1"/>
                </a:solidFill>
              </a:rPr>
              <a:t>pretty much only ever </a:t>
            </a:r>
            <a:r>
              <a:rPr lang="en-US" altLang="zh-CN" sz="2400" dirty="0" smtClean="0">
                <a:solidFill>
                  <a:schemeClr val="bg1"/>
                </a:solidFill>
              </a:rPr>
              <a:t>see people </a:t>
            </a:r>
            <a:r>
              <a:rPr lang="en-US" altLang="zh-CN" sz="2400" dirty="0">
                <a:solidFill>
                  <a:schemeClr val="bg1"/>
                </a:solidFill>
              </a:rPr>
              <a:t>spend </a:t>
            </a:r>
            <a:r>
              <a:rPr lang="en-US" altLang="zh-CN" sz="2400" dirty="0" smtClean="0">
                <a:solidFill>
                  <a:schemeClr val="bg1"/>
                </a:solidFill>
              </a:rPr>
              <a:t>too much time </a:t>
            </a:r>
            <a:r>
              <a:rPr lang="en-US" altLang="zh-CN" sz="2400" dirty="0">
                <a:solidFill>
                  <a:schemeClr val="bg1"/>
                </a:solidFill>
              </a:rPr>
              <a:t>building their </a:t>
            </a:r>
            <a:r>
              <a:rPr lang="en-US" altLang="zh-CN" sz="2400" dirty="0" smtClean="0">
                <a:solidFill>
                  <a:schemeClr val="bg1"/>
                </a:solidFill>
              </a:rPr>
              <a:t>first implementations. So </a:t>
            </a:r>
            <a:r>
              <a:rPr lang="en-US" altLang="zh-CN" sz="2400" dirty="0">
                <a:solidFill>
                  <a:schemeClr val="bg1"/>
                </a:solidFill>
              </a:rPr>
              <a:t>don't worry </a:t>
            </a:r>
            <a:r>
              <a:rPr lang="en-US" altLang="zh-CN" sz="2400" dirty="0" smtClean="0">
                <a:solidFill>
                  <a:schemeClr val="bg1"/>
                </a:solidFill>
              </a:rPr>
              <a:t>about it </a:t>
            </a:r>
            <a:r>
              <a:rPr lang="en-US" altLang="zh-CN" sz="2400" dirty="0">
                <a:solidFill>
                  <a:schemeClr val="bg1"/>
                </a:solidFill>
              </a:rPr>
              <a:t>being too quick, or don't worry about it being too dirty</a:t>
            </a:r>
            <a:r>
              <a:rPr lang="en-US" altLang="zh-CN" sz="2400" dirty="0" smtClean="0">
                <a:solidFill>
                  <a:schemeClr val="bg1"/>
                </a:solidFill>
              </a:rPr>
              <a:t>. But </a:t>
            </a:r>
            <a:r>
              <a:rPr lang="en-US" altLang="zh-CN" sz="2400" dirty="0">
                <a:solidFill>
                  <a:schemeClr val="bg1"/>
                </a:solidFill>
              </a:rPr>
              <a:t>really implement something </a:t>
            </a:r>
            <a:r>
              <a:rPr lang="en-US" altLang="zh-CN" sz="2400" dirty="0" smtClean="0">
                <a:solidFill>
                  <a:schemeClr val="bg1"/>
                </a:solidFill>
              </a:rPr>
              <a:t>as quickly </a:t>
            </a:r>
            <a:r>
              <a:rPr lang="en-US" altLang="zh-CN" sz="2400" dirty="0">
                <a:solidFill>
                  <a:schemeClr val="bg1"/>
                </a:solidFill>
              </a:rPr>
              <a:t>as you </a:t>
            </a:r>
            <a:r>
              <a:rPr lang="en-US" altLang="zh-CN" sz="2400" dirty="0" smtClean="0">
                <a:solidFill>
                  <a:schemeClr val="bg1"/>
                </a:solidFill>
              </a:rPr>
              <a:t>can.</a:t>
            </a:r>
            <a:endParaRPr lang="zh-CN" altLang="en-US" sz="2400" dirty="0">
              <a:solidFill>
                <a:schemeClr val="bg1"/>
              </a:solidFill>
            </a:endParaRPr>
          </a:p>
        </p:txBody>
      </p:sp>
    </p:spTree>
    <p:extLst>
      <p:ext uri="{BB962C8B-B14F-4D97-AF65-F5344CB8AC3E}">
        <p14:creationId xmlns:p14="http://schemas.microsoft.com/office/powerpoint/2010/main" val="5668744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oogle Brain之父加盟百度 或任首席科学家职务"/>
          <p:cNvPicPr>
            <a:picLocks noChangeAspect="1" noChangeArrowheads="1"/>
          </p:cNvPicPr>
          <p:nvPr/>
        </p:nvPicPr>
        <p:blipFill rotWithShape="1">
          <a:blip r:embed="rId2">
            <a:extLst>
              <a:ext uri="{28A0092B-C50C-407E-A947-70E740481C1C}">
                <a14:useLocalDpi xmlns:a14="http://schemas.microsoft.com/office/drawing/2010/main" val="0"/>
              </a:ext>
            </a:extLst>
          </a:blip>
          <a:srcRect l="-738" t="14444" r="11333" b="10000"/>
          <a:stretch/>
        </p:blipFill>
        <p:spPr bwMode="auto">
          <a:xfrm>
            <a:off x="-76200" y="-19050"/>
            <a:ext cx="9220201" cy="51816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381000" y="309592"/>
            <a:ext cx="6172200" cy="4524315"/>
          </a:xfrm>
          <a:prstGeom prst="rect">
            <a:avLst/>
          </a:prstGeom>
        </p:spPr>
        <p:txBody>
          <a:bodyPr wrap="square">
            <a:spAutoFit/>
          </a:bodyPr>
          <a:lstStyle/>
          <a:p>
            <a:r>
              <a:rPr lang="en-US" altLang="zh-CN" sz="2400" dirty="0" smtClean="0">
                <a:solidFill>
                  <a:schemeClr val="bg1"/>
                </a:solidFill>
              </a:rPr>
              <a:t>Once you </a:t>
            </a:r>
            <a:r>
              <a:rPr lang="en-US" altLang="zh-CN" sz="2400" dirty="0">
                <a:solidFill>
                  <a:schemeClr val="bg1"/>
                </a:solidFill>
              </a:rPr>
              <a:t>have the initial implementation </a:t>
            </a:r>
            <a:r>
              <a:rPr lang="en-US" altLang="zh-CN" sz="2400" dirty="0" smtClean="0">
                <a:solidFill>
                  <a:schemeClr val="bg1"/>
                </a:solidFill>
              </a:rPr>
              <a:t>this is </a:t>
            </a:r>
            <a:r>
              <a:rPr lang="en-US" altLang="zh-CN" sz="2400" dirty="0">
                <a:solidFill>
                  <a:schemeClr val="bg1"/>
                </a:solidFill>
              </a:rPr>
              <a:t>then a powerful tool </a:t>
            </a:r>
            <a:r>
              <a:rPr lang="en-US" altLang="zh-CN" sz="2400" dirty="0" smtClean="0">
                <a:solidFill>
                  <a:schemeClr val="bg1"/>
                </a:solidFill>
              </a:rPr>
              <a:t>for deciding </a:t>
            </a:r>
            <a:r>
              <a:rPr lang="en-US" altLang="zh-CN" sz="2400" dirty="0">
                <a:solidFill>
                  <a:schemeClr val="bg1"/>
                </a:solidFill>
              </a:rPr>
              <a:t>where to spend </a:t>
            </a:r>
            <a:r>
              <a:rPr lang="en-US" altLang="zh-CN" sz="2400" dirty="0" smtClean="0">
                <a:solidFill>
                  <a:schemeClr val="bg1"/>
                </a:solidFill>
              </a:rPr>
              <a:t>your time </a:t>
            </a:r>
            <a:r>
              <a:rPr lang="en-US" altLang="zh-CN" sz="2400" dirty="0">
                <a:solidFill>
                  <a:schemeClr val="bg1"/>
                </a:solidFill>
              </a:rPr>
              <a:t>next, because </a:t>
            </a:r>
            <a:r>
              <a:rPr lang="en-US" altLang="zh-CN" sz="2400" b="1" dirty="0">
                <a:solidFill>
                  <a:srgbClr val="FFFF00"/>
                </a:solidFill>
              </a:rPr>
              <a:t>first</a:t>
            </a:r>
            <a:r>
              <a:rPr lang="en-US" altLang="zh-CN" sz="2400" dirty="0">
                <a:solidFill>
                  <a:schemeClr val="bg1"/>
                </a:solidFill>
              </a:rPr>
              <a:t> </a:t>
            </a:r>
            <a:r>
              <a:rPr lang="en-US" altLang="zh-CN" sz="2400" dirty="0" smtClean="0">
                <a:solidFill>
                  <a:schemeClr val="bg1"/>
                </a:solidFill>
              </a:rPr>
              <a:t>we can </a:t>
            </a:r>
            <a:r>
              <a:rPr lang="en-US" altLang="zh-CN" sz="2400" dirty="0">
                <a:solidFill>
                  <a:schemeClr val="bg1"/>
                </a:solidFill>
              </a:rPr>
              <a:t>look at the errors it makes</a:t>
            </a:r>
            <a:r>
              <a:rPr lang="en-US" altLang="zh-CN" sz="2400" dirty="0" smtClean="0">
                <a:solidFill>
                  <a:schemeClr val="bg1"/>
                </a:solidFill>
              </a:rPr>
              <a:t>, and </a:t>
            </a:r>
            <a:r>
              <a:rPr lang="en-US" altLang="zh-CN" sz="2400" dirty="0">
                <a:solidFill>
                  <a:schemeClr val="bg1"/>
                </a:solidFill>
              </a:rPr>
              <a:t>do </a:t>
            </a:r>
            <a:r>
              <a:rPr lang="en-US" altLang="zh-CN" sz="2400" dirty="0" smtClean="0">
                <a:solidFill>
                  <a:schemeClr val="bg1"/>
                </a:solidFill>
              </a:rPr>
              <a:t>error analysis to </a:t>
            </a:r>
            <a:r>
              <a:rPr lang="en-US" altLang="zh-CN" sz="2400" dirty="0">
                <a:solidFill>
                  <a:schemeClr val="bg1"/>
                </a:solidFill>
              </a:rPr>
              <a:t>see what mistakes it </a:t>
            </a:r>
            <a:r>
              <a:rPr lang="en-US" altLang="zh-CN" sz="2400" dirty="0" smtClean="0">
                <a:solidFill>
                  <a:schemeClr val="bg1"/>
                </a:solidFill>
              </a:rPr>
              <a:t>makes and </a:t>
            </a:r>
            <a:r>
              <a:rPr lang="en-US" altLang="zh-CN" sz="2400" dirty="0">
                <a:solidFill>
                  <a:schemeClr val="bg1"/>
                </a:solidFill>
              </a:rPr>
              <a:t>use that to inspire further development</a:t>
            </a:r>
            <a:r>
              <a:rPr lang="en-US" altLang="zh-CN" sz="2400" dirty="0" smtClean="0">
                <a:solidFill>
                  <a:schemeClr val="bg1"/>
                </a:solidFill>
              </a:rPr>
              <a:t>. And </a:t>
            </a:r>
            <a:r>
              <a:rPr lang="en-US" altLang="zh-CN" sz="2400" b="1" dirty="0">
                <a:solidFill>
                  <a:srgbClr val="FFFF00"/>
                </a:solidFill>
              </a:rPr>
              <a:t>second</a:t>
            </a:r>
            <a:r>
              <a:rPr lang="en-US" altLang="zh-CN" sz="2400" dirty="0">
                <a:solidFill>
                  <a:schemeClr val="bg1"/>
                </a:solidFill>
              </a:rPr>
              <a:t>, </a:t>
            </a:r>
            <a:r>
              <a:rPr lang="en-US" altLang="zh-CN" sz="2400" dirty="0" smtClean="0">
                <a:solidFill>
                  <a:schemeClr val="bg1"/>
                </a:solidFill>
              </a:rPr>
              <a:t>a single </a:t>
            </a:r>
            <a:r>
              <a:rPr lang="en-US" altLang="zh-CN" sz="2400" dirty="0">
                <a:solidFill>
                  <a:schemeClr val="bg1"/>
                </a:solidFill>
              </a:rPr>
              <a:t>real number evaluation </a:t>
            </a:r>
            <a:r>
              <a:rPr lang="en-US" altLang="zh-CN" sz="2400" dirty="0" smtClean="0">
                <a:solidFill>
                  <a:schemeClr val="bg1"/>
                </a:solidFill>
              </a:rPr>
              <a:t>metric can </a:t>
            </a:r>
            <a:r>
              <a:rPr lang="en-US" altLang="zh-CN" sz="2400" dirty="0">
                <a:solidFill>
                  <a:schemeClr val="bg1"/>
                </a:solidFill>
              </a:rPr>
              <a:t>then be a vehicle </a:t>
            </a:r>
            <a:r>
              <a:rPr lang="en-US" altLang="zh-CN" sz="2400" dirty="0" smtClean="0">
                <a:solidFill>
                  <a:schemeClr val="bg1"/>
                </a:solidFill>
              </a:rPr>
              <a:t>to </a:t>
            </a:r>
            <a:r>
              <a:rPr lang="en-US" altLang="zh-CN" sz="2400" dirty="0">
                <a:solidFill>
                  <a:schemeClr val="bg1"/>
                </a:solidFill>
              </a:rPr>
              <a:t>try out different </a:t>
            </a:r>
            <a:r>
              <a:rPr lang="en-US" altLang="zh-CN" sz="2400" dirty="0" smtClean="0">
                <a:solidFill>
                  <a:schemeClr val="bg1"/>
                </a:solidFill>
              </a:rPr>
              <a:t>ideas and </a:t>
            </a:r>
            <a:r>
              <a:rPr lang="en-US" altLang="zh-CN" sz="2400" dirty="0">
                <a:solidFill>
                  <a:schemeClr val="bg1"/>
                </a:solidFill>
              </a:rPr>
              <a:t>quickly see </a:t>
            </a:r>
            <a:r>
              <a:rPr lang="en-US" altLang="zh-CN" sz="2400" dirty="0" smtClean="0">
                <a:solidFill>
                  <a:schemeClr val="bg1"/>
                </a:solidFill>
              </a:rPr>
              <a:t>if they are </a:t>
            </a:r>
            <a:r>
              <a:rPr lang="en-US" altLang="zh-CN" sz="2400" dirty="0">
                <a:solidFill>
                  <a:schemeClr val="bg1"/>
                </a:solidFill>
              </a:rPr>
              <a:t>improving the performance </a:t>
            </a:r>
            <a:r>
              <a:rPr lang="en-US" altLang="zh-CN" sz="2400" dirty="0" smtClean="0">
                <a:solidFill>
                  <a:schemeClr val="bg1"/>
                </a:solidFill>
              </a:rPr>
              <a:t>and </a:t>
            </a:r>
            <a:r>
              <a:rPr lang="en-US" altLang="zh-CN" sz="2400" dirty="0">
                <a:solidFill>
                  <a:schemeClr val="bg1"/>
                </a:solidFill>
              </a:rPr>
              <a:t>therefore </a:t>
            </a:r>
            <a:r>
              <a:rPr lang="en-US" altLang="zh-CN" sz="2400" dirty="0" smtClean="0">
                <a:solidFill>
                  <a:schemeClr val="bg1"/>
                </a:solidFill>
              </a:rPr>
              <a:t>let you much </a:t>
            </a:r>
            <a:r>
              <a:rPr lang="en-US" altLang="zh-CN" sz="2400" dirty="0">
                <a:solidFill>
                  <a:schemeClr val="bg1"/>
                </a:solidFill>
              </a:rPr>
              <a:t>more </a:t>
            </a:r>
            <a:r>
              <a:rPr lang="en-US" altLang="zh-CN" sz="2400" dirty="0" smtClean="0">
                <a:solidFill>
                  <a:schemeClr val="bg1"/>
                </a:solidFill>
              </a:rPr>
              <a:t>quickly make </a:t>
            </a:r>
            <a:r>
              <a:rPr lang="en-US" altLang="zh-CN" sz="2400" dirty="0">
                <a:solidFill>
                  <a:schemeClr val="bg1"/>
                </a:solidFill>
              </a:rPr>
              <a:t>decisions about </a:t>
            </a:r>
            <a:r>
              <a:rPr lang="en-US" altLang="zh-CN" sz="2400" dirty="0" smtClean="0">
                <a:solidFill>
                  <a:schemeClr val="bg1"/>
                </a:solidFill>
              </a:rPr>
              <a:t>what </a:t>
            </a:r>
            <a:r>
              <a:rPr lang="en-US" altLang="zh-CN" sz="2400" dirty="0">
                <a:solidFill>
                  <a:schemeClr val="bg1"/>
                </a:solidFill>
              </a:rPr>
              <a:t>things </a:t>
            </a:r>
            <a:r>
              <a:rPr lang="en-US" altLang="zh-CN" sz="2400" dirty="0" smtClean="0">
                <a:solidFill>
                  <a:schemeClr val="bg1"/>
                </a:solidFill>
              </a:rPr>
              <a:t>to incorporate </a:t>
            </a:r>
            <a:r>
              <a:rPr lang="en-US" altLang="zh-CN" sz="2400" dirty="0">
                <a:solidFill>
                  <a:schemeClr val="bg1"/>
                </a:solidFill>
              </a:rPr>
              <a:t>into your </a:t>
            </a:r>
            <a:r>
              <a:rPr lang="en-US" altLang="zh-CN" sz="2400" dirty="0" smtClean="0">
                <a:solidFill>
                  <a:schemeClr val="bg1"/>
                </a:solidFill>
              </a:rPr>
              <a:t>algorithm</a:t>
            </a:r>
            <a:r>
              <a:rPr lang="en-US" altLang="zh-CN" sz="2400" dirty="0">
                <a:solidFill>
                  <a:schemeClr val="bg1"/>
                </a:solidFill>
              </a:rPr>
              <a:t>.</a:t>
            </a:r>
            <a:endParaRPr lang="zh-CN" altLang="en-US" sz="2400" dirty="0">
              <a:solidFill>
                <a:schemeClr val="bg1"/>
              </a:solidFill>
            </a:endParaRPr>
          </a:p>
        </p:txBody>
      </p:sp>
    </p:spTree>
    <p:extLst>
      <p:ext uri="{BB962C8B-B14F-4D97-AF65-F5344CB8AC3E}">
        <p14:creationId xmlns:p14="http://schemas.microsoft.com/office/powerpoint/2010/main" val="2771427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047750"/>
            <a:ext cx="2285714" cy="2285714"/>
          </a:xfrm>
          <a:prstGeom prst="rect">
            <a:avLst/>
          </a:prstGeom>
        </p:spPr>
      </p:pic>
      <p:sp>
        <p:nvSpPr>
          <p:cNvPr id="3" name="Title 1"/>
          <p:cNvSpPr txBox="1">
            <a:spLocks/>
          </p:cNvSpPr>
          <p:nvPr/>
        </p:nvSpPr>
        <p:spPr>
          <a:xfrm>
            <a:off x="3048000" y="1504950"/>
            <a:ext cx="5791200" cy="1676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dirty="0" smtClean="0">
                <a:solidFill>
                  <a:srgbClr val="FFFF00"/>
                </a:solidFill>
                <a:latin typeface="Arial Unicode MS" panose="020B0604020202020204" pitchFamily="34" charset="-122"/>
                <a:ea typeface="Arial Unicode MS" panose="020B0604020202020204" pitchFamily="34" charset="-122"/>
                <a:cs typeface="Arial Unicode MS" panose="020B0604020202020204" pitchFamily="34" charset="-122"/>
              </a:rPr>
              <a:t>Can a single number valuation metric always work?</a:t>
            </a:r>
            <a:endParaRPr lang="en-US" sz="4800" dirty="0">
              <a:solidFill>
                <a:srgbClr val="FFFF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2928881082"/>
      </p:ext>
    </p:extLst>
  </p:cSld>
  <p:clrMapOvr>
    <a:masterClrMapping/>
  </p:clrMapOvr>
  <mc:AlternateContent xmlns:mc="http://schemas.openxmlformats.org/markup-compatibility/2006" xmlns:p14="http://schemas.microsoft.com/office/powerpoint/2010/main">
    <mc:Choice Requires="p14">
      <p:transition spd="slow" p14:dur="2000">
        <p14:vortex/>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191000" y="742950"/>
            <a:ext cx="4407745"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chemeClr val="tx1">
                    <a:lumMod val="75000"/>
                    <a:lumOff val="25000"/>
                  </a:schemeClr>
                </a:solidFill>
              </a:rPr>
              <a:t>Machine learning system design</a:t>
            </a:r>
          </a:p>
        </p:txBody>
      </p:sp>
      <p:cxnSp>
        <p:nvCxnSpPr>
          <p:cNvPr id="6" name="Straight Connector 5"/>
          <p:cNvCxnSpPr/>
          <p:nvPr/>
        </p:nvCxnSpPr>
        <p:spPr>
          <a:xfrm>
            <a:off x="42248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idx="4294967295"/>
          </p:nvPr>
        </p:nvSpPr>
        <p:spPr>
          <a:xfrm>
            <a:off x="4191000" y="2266950"/>
            <a:ext cx="4407745" cy="1676400"/>
          </a:xfrm>
        </p:spPr>
        <p:txBody>
          <a:bodyPr>
            <a:noAutofit/>
          </a:bodyPr>
          <a:lstStyle/>
          <a:p>
            <a:pPr algn="l"/>
            <a:r>
              <a:rPr lang="en-US" dirty="0" smtClean="0">
                <a:solidFill>
                  <a:schemeClr val="tx1">
                    <a:lumMod val="75000"/>
                    <a:lumOff val="25000"/>
                  </a:schemeClr>
                </a:solidFill>
              </a:rPr>
              <a:t>Error metrics for skewed classes</a:t>
            </a:r>
            <a:endParaRPr lang="en-US" dirty="0">
              <a:solidFill>
                <a:schemeClr val="tx1">
                  <a:lumMod val="75000"/>
                  <a:lumOff val="25000"/>
                </a:schemeClr>
              </a:solidFill>
            </a:endParaRPr>
          </a:p>
        </p:txBody>
      </p:sp>
      <p:pic>
        <p:nvPicPr>
          <p:cNvPr id="2" name="Picture 2" descr="C:\Users\ang\Desktop\iStock_000012344803Large.jpg"/>
          <p:cNvPicPr>
            <a:picLocks noChangeAspect="1" noChangeArrowheads="1"/>
          </p:cNvPicPr>
          <p:nvPr/>
        </p:nvPicPr>
        <p:blipFill>
          <a:blip r:embed="rId3" cstate="print"/>
          <a:srcRect b="7246"/>
          <a:stretch>
            <a:fillRect/>
          </a:stretch>
        </p:blipFill>
        <p:spPr bwMode="auto">
          <a:xfrm>
            <a:off x="685800" y="361950"/>
            <a:ext cx="3200400" cy="3657600"/>
          </a:xfrm>
          <a:prstGeom prst="rect">
            <a:avLst/>
          </a:prstGeom>
          <a:noFill/>
        </p:spPr>
      </p:pic>
      <p:sp>
        <p:nvSpPr>
          <p:cNvPr id="7" name="Title 1"/>
          <p:cNvSpPr txBox="1">
            <a:spLocks/>
          </p:cNvSpPr>
          <p:nvPr/>
        </p:nvSpPr>
        <p:spPr>
          <a:xfrm>
            <a:off x="838200" y="3867150"/>
            <a:ext cx="28956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tx1">
                    <a:lumMod val="75000"/>
                    <a:lumOff val="25000"/>
                  </a:schemeClr>
                </a:solidFill>
                <a:effectLst/>
                <a:uLnTx/>
                <a:uFillTx/>
                <a:latin typeface="+mj-lt"/>
                <a:ea typeface="+mj-ea"/>
                <a:cs typeface="+mj-cs"/>
              </a:rPr>
              <a:t>Machine Learning</a:t>
            </a:r>
            <a:endPar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endParaRPr>
          </a:p>
        </p:txBody>
      </p:sp>
    </p:spTree>
    <p:extLst>
      <p:ext uri="{BB962C8B-B14F-4D97-AF65-F5344CB8AC3E}">
        <p14:creationId xmlns:p14="http://schemas.microsoft.com/office/powerpoint/2010/main" val="347063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learnaboutcancer.net/wp-content/uploads/2011/07/stomach_canser.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rcRect l="5524" r="7925" b="-547"/>
          <a:stretch/>
        </p:blipFill>
        <p:spPr bwMode="auto">
          <a:xfrm rot="1249320" flipH="1" flipV="1">
            <a:off x="5482887" y="90191"/>
            <a:ext cx="2930546" cy="4994818"/>
          </a:xfrm>
          <a:prstGeom prst="rect">
            <a:avLst/>
          </a:prstGeom>
          <a:noFill/>
          <a:extLst>
            <a:ext uri="{909E8E84-426E-40DD-AFC4-6F175D3DCCD1}">
              <a14:hiddenFill xmlns:a14="http://schemas.microsoft.com/office/drawing/2010/main">
                <a:solidFill>
                  <a:srgbClr val="FFFFFF"/>
                </a:solidFill>
              </a14:hiddenFill>
            </a:ext>
          </a:extLst>
        </p:spPr>
      </p:pic>
      <p:sp>
        <p:nvSpPr>
          <p:cNvPr id="11" name="任意多边形 10"/>
          <p:cNvSpPr/>
          <p:nvPr/>
        </p:nvSpPr>
        <p:spPr>
          <a:xfrm>
            <a:off x="3866148" y="3693316"/>
            <a:ext cx="4948989" cy="1355558"/>
          </a:xfrm>
          <a:custGeom>
            <a:avLst/>
            <a:gdLst>
              <a:gd name="connsiteX0" fmla="*/ 1443789 w 4948989"/>
              <a:gd name="connsiteY0" fmla="*/ 208548 h 1355558"/>
              <a:gd name="connsiteX1" fmla="*/ 1443789 w 4948989"/>
              <a:gd name="connsiteY1" fmla="*/ 208548 h 1355558"/>
              <a:gd name="connsiteX2" fmla="*/ 1082842 w 4948989"/>
              <a:gd name="connsiteY2" fmla="*/ 216569 h 1355558"/>
              <a:gd name="connsiteX3" fmla="*/ 994610 w 4948989"/>
              <a:gd name="connsiteY3" fmla="*/ 224590 h 1355558"/>
              <a:gd name="connsiteX4" fmla="*/ 826168 w 4948989"/>
              <a:gd name="connsiteY4" fmla="*/ 232611 h 1355558"/>
              <a:gd name="connsiteX5" fmla="*/ 737936 w 4948989"/>
              <a:gd name="connsiteY5" fmla="*/ 248653 h 1355558"/>
              <a:gd name="connsiteX6" fmla="*/ 665747 w 4948989"/>
              <a:gd name="connsiteY6" fmla="*/ 264695 h 1355558"/>
              <a:gd name="connsiteX7" fmla="*/ 585536 w 4948989"/>
              <a:gd name="connsiteY7" fmla="*/ 272716 h 1355558"/>
              <a:gd name="connsiteX8" fmla="*/ 529389 w 4948989"/>
              <a:gd name="connsiteY8" fmla="*/ 288758 h 1355558"/>
              <a:gd name="connsiteX9" fmla="*/ 449179 w 4948989"/>
              <a:gd name="connsiteY9" fmla="*/ 304800 h 1355558"/>
              <a:gd name="connsiteX10" fmla="*/ 425115 w 4948989"/>
              <a:gd name="connsiteY10" fmla="*/ 312821 h 1355558"/>
              <a:gd name="connsiteX11" fmla="*/ 336884 w 4948989"/>
              <a:gd name="connsiteY11" fmla="*/ 336884 h 1355558"/>
              <a:gd name="connsiteX12" fmla="*/ 216568 w 4948989"/>
              <a:gd name="connsiteY12" fmla="*/ 376990 h 1355558"/>
              <a:gd name="connsiteX13" fmla="*/ 184484 w 4948989"/>
              <a:gd name="connsiteY13" fmla="*/ 401053 h 1355558"/>
              <a:gd name="connsiteX14" fmla="*/ 160421 w 4948989"/>
              <a:gd name="connsiteY14" fmla="*/ 417095 h 1355558"/>
              <a:gd name="connsiteX15" fmla="*/ 136358 w 4948989"/>
              <a:gd name="connsiteY15" fmla="*/ 465221 h 1355558"/>
              <a:gd name="connsiteX16" fmla="*/ 104273 w 4948989"/>
              <a:gd name="connsiteY16" fmla="*/ 521369 h 1355558"/>
              <a:gd name="connsiteX17" fmla="*/ 96252 w 4948989"/>
              <a:gd name="connsiteY17" fmla="*/ 545432 h 1355558"/>
              <a:gd name="connsiteX18" fmla="*/ 80210 w 4948989"/>
              <a:gd name="connsiteY18" fmla="*/ 577516 h 1355558"/>
              <a:gd name="connsiteX19" fmla="*/ 40105 w 4948989"/>
              <a:gd name="connsiteY19" fmla="*/ 681790 h 1355558"/>
              <a:gd name="connsiteX20" fmla="*/ 32084 w 4948989"/>
              <a:gd name="connsiteY20" fmla="*/ 721895 h 1355558"/>
              <a:gd name="connsiteX21" fmla="*/ 24063 w 4948989"/>
              <a:gd name="connsiteY21" fmla="*/ 770021 h 1355558"/>
              <a:gd name="connsiteX22" fmla="*/ 8021 w 4948989"/>
              <a:gd name="connsiteY22" fmla="*/ 842211 h 1355558"/>
              <a:gd name="connsiteX23" fmla="*/ 0 w 4948989"/>
              <a:gd name="connsiteY23" fmla="*/ 906379 h 1355558"/>
              <a:gd name="connsiteX24" fmla="*/ 8021 w 4948989"/>
              <a:gd name="connsiteY24" fmla="*/ 1018674 h 1355558"/>
              <a:gd name="connsiteX25" fmla="*/ 32084 w 4948989"/>
              <a:gd name="connsiteY25" fmla="*/ 1098884 h 1355558"/>
              <a:gd name="connsiteX26" fmla="*/ 56147 w 4948989"/>
              <a:gd name="connsiteY26" fmla="*/ 1138990 h 1355558"/>
              <a:gd name="connsiteX27" fmla="*/ 136358 w 4948989"/>
              <a:gd name="connsiteY27" fmla="*/ 1227221 h 1355558"/>
              <a:gd name="connsiteX28" fmla="*/ 280736 w 4948989"/>
              <a:gd name="connsiteY28" fmla="*/ 1307432 h 1355558"/>
              <a:gd name="connsiteX29" fmla="*/ 601579 w 4948989"/>
              <a:gd name="connsiteY29" fmla="*/ 1347537 h 1355558"/>
              <a:gd name="connsiteX30" fmla="*/ 729915 w 4948989"/>
              <a:gd name="connsiteY30" fmla="*/ 1355558 h 1355558"/>
              <a:gd name="connsiteX31" fmla="*/ 1684421 w 4948989"/>
              <a:gd name="connsiteY31" fmla="*/ 1339516 h 1355558"/>
              <a:gd name="connsiteX32" fmla="*/ 1764631 w 4948989"/>
              <a:gd name="connsiteY32" fmla="*/ 1331495 h 1355558"/>
              <a:gd name="connsiteX33" fmla="*/ 2518610 w 4948989"/>
              <a:gd name="connsiteY33" fmla="*/ 1315453 h 1355558"/>
              <a:gd name="connsiteX34" fmla="*/ 2622884 w 4948989"/>
              <a:gd name="connsiteY34" fmla="*/ 1299411 h 1355558"/>
              <a:gd name="connsiteX35" fmla="*/ 2911642 w 4948989"/>
              <a:gd name="connsiteY35" fmla="*/ 1283369 h 1355558"/>
              <a:gd name="connsiteX36" fmla="*/ 3048000 w 4948989"/>
              <a:gd name="connsiteY36" fmla="*/ 1267326 h 1355558"/>
              <a:gd name="connsiteX37" fmla="*/ 3136231 w 4948989"/>
              <a:gd name="connsiteY37" fmla="*/ 1259305 h 1355558"/>
              <a:gd name="connsiteX38" fmla="*/ 3232484 w 4948989"/>
              <a:gd name="connsiteY38" fmla="*/ 1243263 h 1355558"/>
              <a:gd name="connsiteX39" fmla="*/ 3336758 w 4948989"/>
              <a:gd name="connsiteY39" fmla="*/ 1235242 h 1355558"/>
              <a:gd name="connsiteX40" fmla="*/ 3457073 w 4948989"/>
              <a:gd name="connsiteY40" fmla="*/ 1219200 h 1355558"/>
              <a:gd name="connsiteX41" fmla="*/ 3545305 w 4948989"/>
              <a:gd name="connsiteY41" fmla="*/ 1203158 h 1355558"/>
              <a:gd name="connsiteX42" fmla="*/ 3737810 w 4948989"/>
              <a:gd name="connsiteY42" fmla="*/ 1187116 h 1355558"/>
              <a:gd name="connsiteX43" fmla="*/ 3882189 w 4948989"/>
              <a:gd name="connsiteY43" fmla="*/ 1163053 h 1355558"/>
              <a:gd name="connsiteX44" fmla="*/ 4010526 w 4948989"/>
              <a:gd name="connsiteY44" fmla="*/ 1138990 h 1355558"/>
              <a:gd name="connsiteX45" fmla="*/ 4058652 w 4948989"/>
              <a:gd name="connsiteY45" fmla="*/ 1122948 h 1355558"/>
              <a:gd name="connsiteX46" fmla="*/ 4154905 w 4948989"/>
              <a:gd name="connsiteY46" fmla="*/ 1106905 h 1355558"/>
              <a:gd name="connsiteX47" fmla="*/ 4251158 w 4948989"/>
              <a:gd name="connsiteY47" fmla="*/ 1074821 h 1355558"/>
              <a:gd name="connsiteX48" fmla="*/ 4427621 w 4948989"/>
              <a:gd name="connsiteY48" fmla="*/ 1026695 h 1355558"/>
              <a:gd name="connsiteX49" fmla="*/ 4483768 w 4948989"/>
              <a:gd name="connsiteY49" fmla="*/ 1010653 h 1355558"/>
              <a:gd name="connsiteX50" fmla="*/ 4628147 w 4948989"/>
              <a:gd name="connsiteY50" fmla="*/ 978569 h 1355558"/>
              <a:gd name="connsiteX51" fmla="*/ 4708358 w 4948989"/>
              <a:gd name="connsiteY51" fmla="*/ 938463 h 1355558"/>
              <a:gd name="connsiteX52" fmla="*/ 4756484 w 4948989"/>
              <a:gd name="connsiteY52" fmla="*/ 914400 h 1355558"/>
              <a:gd name="connsiteX53" fmla="*/ 4852736 w 4948989"/>
              <a:gd name="connsiteY53" fmla="*/ 842211 h 1355558"/>
              <a:gd name="connsiteX54" fmla="*/ 4908884 w 4948989"/>
              <a:gd name="connsiteY54" fmla="*/ 762000 h 1355558"/>
              <a:gd name="connsiteX55" fmla="*/ 4932947 w 4948989"/>
              <a:gd name="connsiteY55" fmla="*/ 665748 h 1355558"/>
              <a:gd name="connsiteX56" fmla="*/ 4948989 w 4948989"/>
              <a:gd name="connsiteY56" fmla="*/ 601579 h 1355558"/>
              <a:gd name="connsiteX57" fmla="*/ 4940968 w 4948989"/>
              <a:gd name="connsiteY57" fmla="*/ 497305 h 1355558"/>
              <a:gd name="connsiteX58" fmla="*/ 4924926 w 4948989"/>
              <a:gd name="connsiteY58" fmla="*/ 433137 h 1355558"/>
              <a:gd name="connsiteX59" fmla="*/ 4844715 w 4948989"/>
              <a:gd name="connsiteY59" fmla="*/ 272716 h 1355558"/>
              <a:gd name="connsiteX60" fmla="*/ 4828673 w 4948989"/>
              <a:gd name="connsiteY60" fmla="*/ 248653 h 1355558"/>
              <a:gd name="connsiteX61" fmla="*/ 4796589 w 4948989"/>
              <a:gd name="connsiteY61" fmla="*/ 224590 h 1355558"/>
              <a:gd name="connsiteX62" fmla="*/ 4740442 w 4948989"/>
              <a:gd name="connsiteY62" fmla="*/ 176463 h 1355558"/>
              <a:gd name="connsiteX63" fmla="*/ 4636168 w 4948989"/>
              <a:gd name="connsiteY63" fmla="*/ 128337 h 1355558"/>
              <a:gd name="connsiteX64" fmla="*/ 4491789 w 4948989"/>
              <a:gd name="connsiteY64" fmla="*/ 64169 h 1355558"/>
              <a:gd name="connsiteX65" fmla="*/ 4427621 w 4948989"/>
              <a:gd name="connsiteY65" fmla="*/ 48126 h 1355558"/>
              <a:gd name="connsiteX66" fmla="*/ 4307305 w 4948989"/>
              <a:gd name="connsiteY66" fmla="*/ 32084 h 1355558"/>
              <a:gd name="connsiteX67" fmla="*/ 4130842 w 4948989"/>
              <a:gd name="connsiteY67" fmla="*/ 8021 h 1355558"/>
              <a:gd name="connsiteX68" fmla="*/ 4050631 w 4948989"/>
              <a:gd name="connsiteY68" fmla="*/ 0 h 1355558"/>
              <a:gd name="connsiteX69" fmla="*/ 3088105 w 4948989"/>
              <a:gd name="connsiteY69" fmla="*/ 8021 h 1355558"/>
              <a:gd name="connsiteX70" fmla="*/ 2943726 w 4948989"/>
              <a:gd name="connsiteY70" fmla="*/ 16042 h 1355558"/>
              <a:gd name="connsiteX71" fmla="*/ 2719136 w 4948989"/>
              <a:gd name="connsiteY71" fmla="*/ 40105 h 1355558"/>
              <a:gd name="connsiteX72" fmla="*/ 2638926 w 4948989"/>
              <a:gd name="connsiteY72" fmla="*/ 56148 h 1355558"/>
              <a:gd name="connsiteX73" fmla="*/ 2494547 w 4948989"/>
              <a:gd name="connsiteY73" fmla="*/ 72190 h 1355558"/>
              <a:gd name="connsiteX74" fmla="*/ 2326105 w 4948989"/>
              <a:gd name="connsiteY74" fmla="*/ 88232 h 1355558"/>
              <a:gd name="connsiteX75" fmla="*/ 2133600 w 4948989"/>
              <a:gd name="connsiteY75" fmla="*/ 104274 h 1355558"/>
              <a:gd name="connsiteX76" fmla="*/ 2013284 w 4948989"/>
              <a:gd name="connsiteY76" fmla="*/ 120316 h 1355558"/>
              <a:gd name="connsiteX77" fmla="*/ 1876926 w 4948989"/>
              <a:gd name="connsiteY77" fmla="*/ 136358 h 1355558"/>
              <a:gd name="connsiteX78" fmla="*/ 1740568 w 4948989"/>
              <a:gd name="connsiteY78" fmla="*/ 144379 h 1355558"/>
              <a:gd name="connsiteX79" fmla="*/ 1692442 w 4948989"/>
              <a:gd name="connsiteY79" fmla="*/ 152400 h 1355558"/>
              <a:gd name="connsiteX80" fmla="*/ 1564105 w 4948989"/>
              <a:gd name="connsiteY80" fmla="*/ 168442 h 1355558"/>
              <a:gd name="connsiteX81" fmla="*/ 1443789 w 4948989"/>
              <a:gd name="connsiteY81" fmla="*/ 184484 h 1355558"/>
              <a:gd name="connsiteX82" fmla="*/ 1323473 w 4948989"/>
              <a:gd name="connsiteY82" fmla="*/ 192505 h 1355558"/>
              <a:gd name="connsiteX83" fmla="*/ 1315452 w 4948989"/>
              <a:gd name="connsiteY83" fmla="*/ 216569 h 1355558"/>
              <a:gd name="connsiteX84" fmla="*/ 1315452 w 4948989"/>
              <a:gd name="connsiteY84" fmla="*/ 216569 h 135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4948989" h="1355558">
                <a:moveTo>
                  <a:pt x="1443789" y="208548"/>
                </a:moveTo>
                <a:lnTo>
                  <a:pt x="1443789" y="208548"/>
                </a:lnTo>
                <a:lnTo>
                  <a:pt x="1082842" y="216569"/>
                </a:lnTo>
                <a:cubicBezTo>
                  <a:pt x="1053329" y="217623"/>
                  <a:pt x="1024084" y="222748"/>
                  <a:pt x="994610" y="224590"/>
                </a:cubicBezTo>
                <a:cubicBezTo>
                  <a:pt x="938509" y="228096"/>
                  <a:pt x="882315" y="229937"/>
                  <a:pt x="826168" y="232611"/>
                </a:cubicBezTo>
                <a:lnTo>
                  <a:pt x="737936" y="248653"/>
                </a:lnTo>
                <a:cubicBezTo>
                  <a:pt x="713765" y="253487"/>
                  <a:pt x="690095" y="260851"/>
                  <a:pt x="665747" y="264695"/>
                </a:cubicBezTo>
                <a:cubicBezTo>
                  <a:pt x="639205" y="268886"/>
                  <a:pt x="612273" y="270042"/>
                  <a:pt x="585536" y="272716"/>
                </a:cubicBezTo>
                <a:cubicBezTo>
                  <a:pt x="566820" y="278063"/>
                  <a:pt x="548336" y="284300"/>
                  <a:pt x="529389" y="288758"/>
                </a:cubicBezTo>
                <a:cubicBezTo>
                  <a:pt x="502848" y="295003"/>
                  <a:pt x="475747" y="298669"/>
                  <a:pt x="449179" y="304800"/>
                </a:cubicBezTo>
                <a:cubicBezTo>
                  <a:pt x="440940" y="306701"/>
                  <a:pt x="433245" y="310498"/>
                  <a:pt x="425115" y="312821"/>
                </a:cubicBezTo>
                <a:cubicBezTo>
                  <a:pt x="384878" y="324317"/>
                  <a:pt x="384684" y="320013"/>
                  <a:pt x="336884" y="336884"/>
                </a:cubicBezTo>
                <a:cubicBezTo>
                  <a:pt x="215439" y="379747"/>
                  <a:pt x="298439" y="360616"/>
                  <a:pt x="216568" y="376990"/>
                </a:cubicBezTo>
                <a:cubicBezTo>
                  <a:pt x="205873" y="385011"/>
                  <a:pt x="195362" y="393283"/>
                  <a:pt x="184484" y="401053"/>
                </a:cubicBezTo>
                <a:cubicBezTo>
                  <a:pt x="176640" y="406656"/>
                  <a:pt x="167238" y="410278"/>
                  <a:pt x="160421" y="417095"/>
                </a:cubicBezTo>
                <a:cubicBezTo>
                  <a:pt x="137434" y="440082"/>
                  <a:pt x="149406" y="439126"/>
                  <a:pt x="136358" y="465221"/>
                </a:cubicBezTo>
                <a:cubicBezTo>
                  <a:pt x="126718" y="484501"/>
                  <a:pt x="113913" y="502089"/>
                  <a:pt x="104273" y="521369"/>
                </a:cubicBezTo>
                <a:cubicBezTo>
                  <a:pt x="100492" y="528931"/>
                  <a:pt x="99583" y="537661"/>
                  <a:pt x="96252" y="545432"/>
                </a:cubicBezTo>
                <a:cubicBezTo>
                  <a:pt x="91542" y="556422"/>
                  <a:pt x="85158" y="566631"/>
                  <a:pt x="80210" y="577516"/>
                </a:cubicBezTo>
                <a:cubicBezTo>
                  <a:pt x="70284" y="599353"/>
                  <a:pt x="45314" y="655747"/>
                  <a:pt x="40105" y="681790"/>
                </a:cubicBezTo>
                <a:cubicBezTo>
                  <a:pt x="37431" y="695158"/>
                  <a:pt x="34523" y="708482"/>
                  <a:pt x="32084" y="721895"/>
                </a:cubicBezTo>
                <a:cubicBezTo>
                  <a:pt x="29175" y="737896"/>
                  <a:pt x="27252" y="754074"/>
                  <a:pt x="24063" y="770021"/>
                </a:cubicBezTo>
                <a:cubicBezTo>
                  <a:pt x="13417" y="823251"/>
                  <a:pt x="17361" y="781501"/>
                  <a:pt x="8021" y="842211"/>
                </a:cubicBezTo>
                <a:cubicBezTo>
                  <a:pt x="4743" y="863516"/>
                  <a:pt x="2674" y="884990"/>
                  <a:pt x="0" y="906379"/>
                </a:cubicBezTo>
                <a:cubicBezTo>
                  <a:pt x="2674" y="943811"/>
                  <a:pt x="3877" y="981376"/>
                  <a:pt x="8021" y="1018674"/>
                </a:cubicBezTo>
                <a:cubicBezTo>
                  <a:pt x="9732" y="1034074"/>
                  <a:pt x="28526" y="1091056"/>
                  <a:pt x="32084" y="1098884"/>
                </a:cubicBezTo>
                <a:cubicBezTo>
                  <a:pt x="38535" y="1113077"/>
                  <a:pt x="47777" y="1125837"/>
                  <a:pt x="56147" y="1138990"/>
                </a:cubicBezTo>
                <a:cubicBezTo>
                  <a:pt x="83728" y="1182332"/>
                  <a:pt x="90843" y="1198774"/>
                  <a:pt x="136358" y="1227221"/>
                </a:cubicBezTo>
                <a:cubicBezTo>
                  <a:pt x="183044" y="1256400"/>
                  <a:pt x="226751" y="1296635"/>
                  <a:pt x="280736" y="1307432"/>
                </a:cubicBezTo>
                <a:cubicBezTo>
                  <a:pt x="502077" y="1351700"/>
                  <a:pt x="378428" y="1335140"/>
                  <a:pt x="601579" y="1347537"/>
                </a:cubicBezTo>
                <a:lnTo>
                  <a:pt x="729915" y="1355558"/>
                </a:lnTo>
                <a:lnTo>
                  <a:pt x="1684421" y="1339516"/>
                </a:lnTo>
                <a:cubicBezTo>
                  <a:pt x="1711272" y="1338503"/>
                  <a:pt x="1737772" y="1332270"/>
                  <a:pt x="1764631" y="1331495"/>
                </a:cubicBezTo>
                <a:lnTo>
                  <a:pt x="2518610" y="1315453"/>
                </a:lnTo>
                <a:cubicBezTo>
                  <a:pt x="2553368" y="1310106"/>
                  <a:pt x="2587949" y="1303442"/>
                  <a:pt x="2622884" y="1299411"/>
                </a:cubicBezTo>
                <a:cubicBezTo>
                  <a:pt x="2699928" y="1290521"/>
                  <a:pt x="2848772" y="1286102"/>
                  <a:pt x="2911642" y="1283369"/>
                </a:cubicBezTo>
                <a:lnTo>
                  <a:pt x="3048000" y="1267326"/>
                </a:lnTo>
                <a:cubicBezTo>
                  <a:pt x="3077364" y="1264180"/>
                  <a:pt x="3106947" y="1263125"/>
                  <a:pt x="3136231" y="1259305"/>
                </a:cubicBezTo>
                <a:cubicBezTo>
                  <a:pt x="3168485" y="1255098"/>
                  <a:pt x="3200189" y="1247138"/>
                  <a:pt x="3232484" y="1243263"/>
                </a:cubicBezTo>
                <a:cubicBezTo>
                  <a:pt x="3267096" y="1239110"/>
                  <a:pt x="3302096" y="1238956"/>
                  <a:pt x="3336758" y="1235242"/>
                </a:cubicBezTo>
                <a:cubicBezTo>
                  <a:pt x="3376988" y="1230932"/>
                  <a:pt x="3417084" y="1225352"/>
                  <a:pt x="3457073" y="1219200"/>
                </a:cubicBezTo>
                <a:cubicBezTo>
                  <a:pt x="3486618" y="1214655"/>
                  <a:pt x="3515605" y="1206552"/>
                  <a:pt x="3545305" y="1203158"/>
                </a:cubicBezTo>
                <a:cubicBezTo>
                  <a:pt x="3609279" y="1195847"/>
                  <a:pt x="3673871" y="1194728"/>
                  <a:pt x="3737810" y="1187116"/>
                </a:cubicBezTo>
                <a:cubicBezTo>
                  <a:pt x="3786258" y="1181348"/>
                  <a:pt x="3834063" y="1171074"/>
                  <a:pt x="3882189" y="1163053"/>
                </a:cubicBezTo>
                <a:cubicBezTo>
                  <a:pt x="3922796" y="1156285"/>
                  <a:pt x="3972065" y="1148605"/>
                  <a:pt x="4010526" y="1138990"/>
                </a:cubicBezTo>
                <a:cubicBezTo>
                  <a:pt x="4026931" y="1134889"/>
                  <a:pt x="4042338" y="1127397"/>
                  <a:pt x="4058652" y="1122948"/>
                </a:cubicBezTo>
                <a:cubicBezTo>
                  <a:pt x="4084463" y="1115908"/>
                  <a:pt x="4130792" y="1110350"/>
                  <a:pt x="4154905" y="1106905"/>
                </a:cubicBezTo>
                <a:cubicBezTo>
                  <a:pt x="4186989" y="1096210"/>
                  <a:pt x="4218348" y="1083024"/>
                  <a:pt x="4251158" y="1074821"/>
                </a:cubicBezTo>
                <a:cubicBezTo>
                  <a:pt x="4329164" y="1055319"/>
                  <a:pt x="4284105" y="1066879"/>
                  <a:pt x="4427621" y="1026695"/>
                </a:cubicBezTo>
                <a:cubicBezTo>
                  <a:pt x="4446365" y="1021447"/>
                  <a:pt x="4464617" y="1014135"/>
                  <a:pt x="4483768" y="1010653"/>
                </a:cubicBezTo>
                <a:cubicBezTo>
                  <a:pt x="4538034" y="1000787"/>
                  <a:pt x="4577844" y="996535"/>
                  <a:pt x="4628147" y="978569"/>
                </a:cubicBezTo>
                <a:cubicBezTo>
                  <a:pt x="4718246" y="946390"/>
                  <a:pt x="4655472" y="967844"/>
                  <a:pt x="4708358" y="938463"/>
                </a:cubicBezTo>
                <a:cubicBezTo>
                  <a:pt x="4724037" y="929753"/>
                  <a:pt x="4740739" y="922988"/>
                  <a:pt x="4756484" y="914400"/>
                </a:cubicBezTo>
                <a:cubicBezTo>
                  <a:pt x="4791571" y="895262"/>
                  <a:pt x="4826107" y="872644"/>
                  <a:pt x="4852736" y="842211"/>
                </a:cubicBezTo>
                <a:cubicBezTo>
                  <a:pt x="4874227" y="817649"/>
                  <a:pt x="4890168" y="788737"/>
                  <a:pt x="4908884" y="762000"/>
                </a:cubicBezTo>
                <a:cubicBezTo>
                  <a:pt x="4925926" y="710874"/>
                  <a:pt x="4911496" y="756915"/>
                  <a:pt x="4932947" y="665748"/>
                </a:cubicBezTo>
                <a:cubicBezTo>
                  <a:pt x="4937997" y="644286"/>
                  <a:pt x="4948989" y="601579"/>
                  <a:pt x="4948989" y="601579"/>
                </a:cubicBezTo>
                <a:cubicBezTo>
                  <a:pt x="4946315" y="566821"/>
                  <a:pt x="4944818" y="531952"/>
                  <a:pt x="4940968" y="497305"/>
                </a:cubicBezTo>
                <a:cubicBezTo>
                  <a:pt x="4939009" y="479672"/>
                  <a:pt x="4932470" y="451055"/>
                  <a:pt x="4924926" y="433137"/>
                </a:cubicBezTo>
                <a:cubicBezTo>
                  <a:pt x="4856611" y="270888"/>
                  <a:pt x="4898746" y="348357"/>
                  <a:pt x="4844715" y="272716"/>
                </a:cubicBezTo>
                <a:cubicBezTo>
                  <a:pt x="4839112" y="264872"/>
                  <a:pt x="4835490" y="255470"/>
                  <a:pt x="4828673" y="248653"/>
                </a:cubicBezTo>
                <a:cubicBezTo>
                  <a:pt x="4819220" y="239200"/>
                  <a:pt x="4806935" y="233055"/>
                  <a:pt x="4796589" y="224590"/>
                </a:cubicBezTo>
                <a:cubicBezTo>
                  <a:pt x="4777511" y="208980"/>
                  <a:pt x="4760952" y="190137"/>
                  <a:pt x="4740442" y="176463"/>
                </a:cubicBezTo>
                <a:cubicBezTo>
                  <a:pt x="4693108" y="144907"/>
                  <a:pt x="4680588" y="149066"/>
                  <a:pt x="4636168" y="128337"/>
                </a:cubicBezTo>
                <a:cubicBezTo>
                  <a:pt x="4562646" y="94027"/>
                  <a:pt x="4563221" y="86492"/>
                  <a:pt x="4491789" y="64169"/>
                </a:cubicBezTo>
                <a:cubicBezTo>
                  <a:pt x="4470745" y="57593"/>
                  <a:pt x="4449241" y="52450"/>
                  <a:pt x="4427621" y="48126"/>
                </a:cubicBezTo>
                <a:cubicBezTo>
                  <a:pt x="4409176" y="44437"/>
                  <a:pt x="4322916" y="34035"/>
                  <a:pt x="4307305" y="32084"/>
                </a:cubicBezTo>
                <a:cubicBezTo>
                  <a:pt x="4234993" y="7980"/>
                  <a:pt x="4290381" y="24525"/>
                  <a:pt x="4130842" y="8021"/>
                </a:cubicBezTo>
                <a:lnTo>
                  <a:pt x="4050631" y="0"/>
                </a:lnTo>
                <a:lnTo>
                  <a:pt x="3088105" y="8021"/>
                </a:lnTo>
                <a:cubicBezTo>
                  <a:pt x="3039910" y="8719"/>
                  <a:pt x="2991785" y="12345"/>
                  <a:pt x="2943726" y="16042"/>
                </a:cubicBezTo>
                <a:cubicBezTo>
                  <a:pt x="2808482" y="26445"/>
                  <a:pt x="2813682" y="26599"/>
                  <a:pt x="2719136" y="40105"/>
                </a:cubicBezTo>
                <a:cubicBezTo>
                  <a:pt x="2678513" y="53646"/>
                  <a:pt x="2700367" y="47955"/>
                  <a:pt x="2638926" y="56148"/>
                </a:cubicBezTo>
                <a:cubicBezTo>
                  <a:pt x="2570819" y="65230"/>
                  <a:pt x="2567880" y="64857"/>
                  <a:pt x="2494547" y="72190"/>
                </a:cubicBezTo>
                <a:cubicBezTo>
                  <a:pt x="2416765" y="91636"/>
                  <a:pt x="2479772" y="77988"/>
                  <a:pt x="2326105" y="88232"/>
                </a:cubicBezTo>
                <a:cubicBezTo>
                  <a:pt x="2248957" y="93375"/>
                  <a:pt x="2208625" y="97454"/>
                  <a:pt x="2133600" y="104274"/>
                </a:cubicBezTo>
                <a:cubicBezTo>
                  <a:pt x="2067478" y="120804"/>
                  <a:pt x="2126925" y="107689"/>
                  <a:pt x="2013284" y="120316"/>
                </a:cubicBezTo>
                <a:cubicBezTo>
                  <a:pt x="1908385" y="131971"/>
                  <a:pt x="2007431" y="126691"/>
                  <a:pt x="1876926" y="136358"/>
                </a:cubicBezTo>
                <a:cubicBezTo>
                  <a:pt x="1831519" y="139721"/>
                  <a:pt x="1786021" y="141705"/>
                  <a:pt x="1740568" y="144379"/>
                </a:cubicBezTo>
                <a:cubicBezTo>
                  <a:pt x="1724526" y="147053"/>
                  <a:pt x="1708556" y="150203"/>
                  <a:pt x="1692442" y="152400"/>
                </a:cubicBezTo>
                <a:cubicBezTo>
                  <a:pt x="1649725" y="158225"/>
                  <a:pt x="1606630" y="161354"/>
                  <a:pt x="1564105" y="168442"/>
                </a:cubicBezTo>
                <a:cubicBezTo>
                  <a:pt x="1507923" y="177806"/>
                  <a:pt x="1508583" y="178594"/>
                  <a:pt x="1443789" y="184484"/>
                </a:cubicBezTo>
                <a:cubicBezTo>
                  <a:pt x="1351046" y="192915"/>
                  <a:pt x="1371789" y="192505"/>
                  <a:pt x="1323473" y="192505"/>
                </a:cubicBezTo>
                <a:lnTo>
                  <a:pt x="1315452" y="216569"/>
                </a:lnTo>
                <a:lnTo>
                  <a:pt x="1315452" y="216569"/>
                </a:lnTo>
              </a:path>
            </a:pathLst>
          </a:custGeom>
          <a:solidFill>
            <a:srgbClr val="92D050"/>
          </a:solidFill>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10" name="圆角矩形 9"/>
          <p:cNvSpPr/>
          <p:nvPr/>
        </p:nvSpPr>
        <p:spPr>
          <a:xfrm>
            <a:off x="381000" y="2495550"/>
            <a:ext cx="4572000" cy="55461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 name="TextBox 1"/>
          <p:cNvSpPr txBox="1"/>
          <p:nvPr/>
        </p:nvSpPr>
        <p:spPr>
          <a:xfrm>
            <a:off x="381000" y="285750"/>
            <a:ext cx="7315200" cy="461665"/>
          </a:xfrm>
          <a:prstGeom prst="rect">
            <a:avLst/>
          </a:prstGeom>
          <a:noFill/>
        </p:spPr>
        <p:txBody>
          <a:bodyPr wrap="square" rtlCol="0">
            <a:spAutoFit/>
          </a:bodyPr>
          <a:lstStyle/>
          <a:p>
            <a:r>
              <a:rPr lang="en-US" sz="2400" b="1" dirty="0" smtClean="0"/>
              <a:t>Cancer classification example</a:t>
            </a:r>
            <a:endParaRPr lang="en-US" sz="2400" b="1" dirty="0"/>
          </a:p>
        </p:txBody>
      </p:sp>
      <p:sp>
        <p:nvSpPr>
          <p:cNvPr id="3" name="TextBox 2"/>
          <p:cNvSpPr txBox="1"/>
          <p:nvPr/>
        </p:nvSpPr>
        <p:spPr>
          <a:xfrm>
            <a:off x="381000" y="693063"/>
            <a:ext cx="8458200" cy="2308324"/>
          </a:xfrm>
          <a:prstGeom prst="rect">
            <a:avLst/>
          </a:prstGeom>
          <a:noFill/>
        </p:spPr>
        <p:txBody>
          <a:bodyPr wrap="square" rtlCol="0">
            <a:spAutoFit/>
          </a:bodyPr>
          <a:lstStyle/>
          <a:p>
            <a:r>
              <a:rPr lang="en-US" sz="2400" dirty="0" smtClean="0"/>
              <a:t>Train logistic regression model          . (         if cancer,         otherwise)</a:t>
            </a:r>
            <a:br>
              <a:rPr lang="en-US" sz="2400" dirty="0" smtClean="0"/>
            </a:br>
            <a:r>
              <a:rPr lang="en-US" sz="2400" dirty="0" smtClean="0"/>
              <a:t>Find that you got 1% error on test set.</a:t>
            </a:r>
          </a:p>
          <a:p>
            <a:r>
              <a:rPr lang="en-US" sz="2400" dirty="0" smtClean="0"/>
              <a:t>(99% correct diagnoses)</a:t>
            </a:r>
          </a:p>
          <a:p>
            <a:endParaRPr lang="en-US" sz="2400" dirty="0" smtClean="0"/>
          </a:p>
          <a:p>
            <a:r>
              <a:rPr lang="en-US" sz="2400" dirty="0" smtClean="0"/>
              <a:t>Only 0.50% of patients have cancer.</a:t>
            </a:r>
          </a:p>
        </p:txBody>
      </p:sp>
      <p:sp>
        <p:nvSpPr>
          <p:cNvPr id="4" name="TextBox 3"/>
          <p:cNvSpPr txBox="1"/>
          <p:nvPr/>
        </p:nvSpPr>
        <p:spPr>
          <a:xfrm>
            <a:off x="381000" y="3308687"/>
            <a:ext cx="4876800" cy="1015663"/>
          </a:xfrm>
          <a:prstGeom prst="rect">
            <a:avLst/>
          </a:prstGeom>
          <a:noFill/>
        </p:spPr>
        <p:txBody>
          <a:bodyPr wrap="square" rtlCol="0">
            <a:spAutoFit/>
          </a:bodyPr>
          <a:lstStyle/>
          <a:p>
            <a:r>
              <a:rPr lang="en-US" sz="2000" b="1" dirty="0">
                <a:solidFill>
                  <a:srgbClr val="002060"/>
                </a:solidFill>
                <a:latin typeface="Courier New" pitchFamily="49" charset="0"/>
                <a:cs typeface="Courier New" pitchFamily="49" charset="0"/>
              </a:rPr>
              <a:t>f</a:t>
            </a:r>
            <a:r>
              <a:rPr lang="en-US" sz="2000" b="1" dirty="0" smtClean="0">
                <a:solidFill>
                  <a:srgbClr val="002060"/>
                </a:solidFill>
                <a:latin typeface="Courier New" pitchFamily="49" charset="0"/>
                <a:cs typeface="Courier New" pitchFamily="49" charset="0"/>
              </a:rPr>
              <a:t>unction y = </a:t>
            </a:r>
            <a:r>
              <a:rPr lang="en-US" sz="2000" b="1" dirty="0" err="1" smtClean="0">
                <a:solidFill>
                  <a:srgbClr val="002060"/>
                </a:solidFill>
                <a:latin typeface="Courier New" pitchFamily="49" charset="0"/>
                <a:cs typeface="Courier New" pitchFamily="49" charset="0"/>
              </a:rPr>
              <a:t>predictCancer</a:t>
            </a:r>
            <a:r>
              <a:rPr lang="en-US" sz="2000" b="1" dirty="0" smtClean="0">
                <a:solidFill>
                  <a:srgbClr val="002060"/>
                </a:solidFill>
                <a:latin typeface="Courier New" pitchFamily="49" charset="0"/>
                <a:cs typeface="Courier New" pitchFamily="49" charset="0"/>
              </a:rPr>
              <a:t>(x)</a:t>
            </a:r>
          </a:p>
          <a:p>
            <a:r>
              <a:rPr lang="en-US" sz="2000" b="1" dirty="0" smtClean="0">
                <a:solidFill>
                  <a:srgbClr val="002060"/>
                </a:solidFill>
                <a:latin typeface="Courier New" pitchFamily="49" charset="0"/>
                <a:cs typeface="Courier New" pitchFamily="49" charset="0"/>
              </a:rPr>
              <a:t>    y = 0; %ignore x!</a:t>
            </a:r>
          </a:p>
          <a:p>
            <a:r>
              <a:rPr lang="en-US" sz="2000" b="1" dirty="0" smtClean="0">
                <a:solidFill>
                  <a:srgbClr val="002060"/>
                </a:solidFill>
                <a:latin typeface="Courier New" pitchFamily="49" charset="0"/>
                <a:cs typeface="Courier New" pitchFamily="49" charset="0"/>
              </a:rPr>
              <a:t>return</a:t>
            </a:r>
          </a:p>
        </p:txBody>
      </p:sp>
      <p:pic>
        <p:nvPicPr>
          <p:cNvPr id="5" name="Picture 4"/>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289107" y="819150"/>
            <a:ext cx="565785" cy="255270"/>
          </a:xfrm>
          <a:prstGeom prst="rect">
            <a:avLst/>
          </a:prstGeom>
        </p:spPr>
      </p:pic>
      <p:pic>
        <p:nvPicPr>
          <p:cNvPr id="6" name="Picture 5"/>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126666" y="853440"/>
            <a:ext cx="571500" cy="220980"/>
          </a:xfrm>
          <a:prstGeom prst="rect">
            <a:avLst/>
          </a:prstGeom>
        </p:spPr>
      </p:pic>
      <p:pic>
        <p:nvPicPr>
          <p:cNvPr id="7" name="Picture 6"/>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960870" y="853440"/>
            <a:ext cx="582930" cy="220980"/>
          </a:xfrm>
          <a:prstGeom prst="rect">
            <a:avLst/>
          </a:prstGeom>
        </p:spPr>
      </p:pic>
      <mc:AlternateContent xmlns:mc="http://schemas.openxmlformats.org/markup-compatibility/2006" xmlns:p14="http://schemas.microsoft.com/office/powerpoint/2010/main">
        <mc:Choice Requires="p14">
          <p:contentPart p14:bwMode="auto" r:id="rId10">
            <p14:nvContentPartPr>
              <p14:cNvPr id="8" name="Ink 7"/>
              <p14:cNvContentPartPr/>
              <p14:nvPr/>
            </p14:nvContentPartPr>
            <p14:xfrm>
              <a:off x="292320" y="1123200"/>
              <a:ext cx="8083080" cy="3576960"/>
            </p14:xfrm>
          </p:contentPart>
        </mc:Choice>
        <mc:Fallback xmlns="">
          <p:pic>
            <p:nvPicPr>
              <p:cNvPr id="8" name="Ink 7"/>
              <p:cNvPicPr/>
              <p:nvPr/>
            </p:nvPicPr>
            <p:blipFill>
              <a:blip r:embed="rId11"/>
              <a:stretch>
                <a:fillRect/>
              </a:stretch>
            </p:blipFill>
            <p:spPr>
              <a:xfrm>
                <a:off x="283320" y="1113840"/>
                <a:ext cx="8103960" cy="3596760"/>
              </a:xfrm>
              <a:prstGeom prst="rect">
                <a:avLst/>
              </a:prstGeom>
            </p:spPr>
          </p:pic>
        </mc:Fallback>
      </mc:AlternateContent>
    </p:spTree>
    <p:extLst>
      <p:ext uri="{BB962C8B-B14F-4D97-AF65-F5344CB8AC3E}">
        <p14:creationId xmlns:p14="http://schemas.microsoft.com/office/powerpoint/2010/main" val="2836268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85750"/>
            <a:ext cx="7315200" cy="430887"/>
          </a:xfrm>
          <a:prstGeom prst="rect">
            <a:avLst/>
          </a:prstGeom>
          <a:noFill/>
        </p:spPr>
        <p:txBody>
          <a:bodyPr wrap="square" rtlCol="0">
            <a:spAutoFit/>
          </a:bodyPr>
          <a:lstStyle/>
          <a:p>
            <a:r>
              <a:rPr lang="en-US" sz="2200" b="1" dirty="0" smtClean="0"/>
              <a:t>Precision/</a:t>
            </a:r>
            <a:r>
              <a:rPr lang="en-US" altLang="zh-CN" sz="2200" b="1" dirty="0"/>
              <a:t>Recall</a:t>
            </a:r>
          </a:p>
        </p:txBody>
      </p:sp>
      <p:sp>
        <p:nvSpPr>
          <p:cNvPr id="3" name="TextBox 2"/>
          <p:cNvSpPr txBox="1"/>
          <p:nvPr/>
        </p:nvSpPr>
        <p:spPr>
          <a:xfrm>
            <a:off x="381000" y="693063"/>
            <a:ext cx="8458200" cy="400110"/>
          </a:xfrm>
          <a:prstGeom prst="rect">
            <a:avLst/>
          </a:prstGeom>
          <a:noFill/>
        </p:spPr>
        <p:txBody>
          <a:bodyPr wrap="square" rtlCol="0">
            <a:spAutoFit/>
          </a:bodyPr>
          <a:lstStyle/>
          <a:p>
            <a:r>
              <a:rPr lang="en-US" sz="2000" dirty="0" smtClean="0"/>
              <a:t>           in presence of rare class that we want to detect</a:t>
            </a:r>
          </a:p>
        </p:txBody>
      </p:sp>
      <p:pic>
        <p:nvPicPr>
          <p:cNvPr id="6" name="Picture 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50999" y="808517"/>
            <a:ext cx="571500" cy="220980"/>
          </a:xfrm>
          <a:prstGeom prst="rect">
            <a:avLst/>
          </a:prstGeom>
        </p:spPr>
      </p:pic>
      <p:graphicFrame>
        <p:nvGraphicFramePr>
          <p:cNvPr id="4" name="表格 3"/>
          <p:cNvGraphicFramePr>
            <a:graphicFrameLocks noGrp="1"/>
          </p:cNvGraphicFramePr>
          <p:nvPr>
            <p:extLst>
              <p:ext uri="{D42A27DB-BD31-4B8C-83A1-F6EECF244321}">
                <p14:modId xmlns:p14="http://schemas.microsoft.com/office/powerpoint/2010/main" val="4245841774"/>
              </p:ext>
            </p:extLst>
          </p:nvPr>
        </p:nvGraphicFramePr>
        <p:xfrm>
          <a:off x="758617" y="1967396"/>
          <a:ext cx="2743200" cy="2438400"/>
        </p:xfrm>
        <a:graphic>
          <a:graphicData uri="http://schemas.openxmlformats.org/drawingml/2006/table">
            <a:tbl>
              <a:tblPr firstRow="1" bandRow="1">
                <a:tableStyleId>{8799B23B-EC83-4686-B30A-512413B5E67A}</a:tableStyleId>
              </a:tblPr>
              <a:tblGrid>
                <a:gridCol w="1371600"/>
                <a:gridCol w="1371600"/>
              </a:tblGrid>
              <a:tr h="1219200">
                <a:tc>
                  <a:txBody>
                    <a:bodyPr/>
                    <a:lstStyle/>
                    <a:p>
                      <a:pPr algn="ctr"/>
                      <a:endParaRPr lang="zh-CN" altLang="en-US" dirty="0"/>
                    </a:p>
                  </a:txBody>
                  <a:tcPr anchor="ctr">
                    <a:solidFill>
                      <a:srgbClr val="92D050"/>
                    </a:solidFill>
                  </a:tcPr>
                </a:tc>
                <a:tc>
                  <a:txBody>
                    <a:bodyPr/>
                    <a:lstStyle/>
                    <a:p>
                      <a:pPr algn="ctr"/>
                      <a:endParaRPr lang="zh-CN" altLang="en-US" dirty="0"/>
                    </a:p>
                  </a:txBody>
                  <a:tcPr anchor="ctr">
                    <a:solidFill>
                      <a:srgbClr val="FF0000"/>
                    </a:solidFill>
                  </a:tcPr>
                </a:tc>
              </a:tr>
              <a:tr h="1219200">
                <a:tc>
                  <a:txBody>
                    <a:bodyPr/>
                    <a:lstStyle/>
                    <a:p>
                      <a:pPr algn="ctr"/>
                      <a:endParaRPr lang="zh-CN" altLang="en-US" dirty="0"/>
                    </a:p>
                  </a:txBody>
                  <a:tcPr anchor="ctr">
                    <a:solidFill>
                      <a:srgbClr val="FF0000">
                        <a:alpha val="20000"/>
                      </a:srgbClr>
                    </a:solidFill>
                  </a:tcPr>
                </a:tc>
                <a:tc>
                  <a:txBody>
                    <a:bodyPr/>
                    <a:lstStyle/>
                    <a:p>
                      <a:pPr algn="ctr"/>
                      <a:endParaRPr lang="zh-CN" altLang="en-US" dirty="0"/>
                    </a:p>
                  </a:txBody>
                  <a:tcPr anchor="ctr">
                    <a:solidFill>
                      <a:srgbClr val="00CC00">
                        <a:alpha val="20000"/>
                      </a:srgbClr>
                    </a:solidFill>
                  </a:tcPr>
                </a:tc>
              </a:tr>
            </a:tbl>
          </a:graphicData>
        </a:graphic>
      </p:graphicFrame>
      <p:sp>
        <p:nvSpPr>
          <p:cNvPr id="7" name="矩形 6"/>
          <p:cNvSpPr/>
          <p:nvPr/>
        </p:nvSpPr>
        <p:spPr>
          <a:xfrm>
            <a:off x="1470820" y="1194077"/>
            <a:ext cx="1422184" cy="400110"/>
          </a:xfrm>
          <a:prstGeom prst="rect">
            <a:avLst/>
          </a:prstGeom>
        </p:spPr>
        <p:txBody>
          <a:bodyPr wrap="none">
            <a:spAutoFit/>
          </a:bodyPr>
          <a:lstStyle/>
          <a:p>
            <a:r>
              <a:rPr lang="en-US" altLang="zh-CN" sz="2000" b="1" dirty="0" smtClean="0">
                <a:solidFill>
                  <a:srgbClr val="FF0000"/>
                </a:solidFill>
              </a:rPr>
              <a:t>Actual class</a:t>
            </a:r>
            <a:endParaRPr lang="zh-CN" altLang="en-US" sz="2000" b="1" dirty="0">
              <a:solidFill>
                <a:srgbClr val="FF0000"/>
              </a:solidFill>
            </a:endParaRPr>
          </a:p>
        </p:txBody>
      </p:sp>
      <p:sp>
        <p:nvSpPr>
          <p:cNvPr id="12" name="矩形 11"/>
          <p:cNvSpPr/>
          <p:nvPr/>
        </p:nvSpPr>
        <p:spPr>
          <a:xfrm>
            <a:off x="1341260" y="1504197"/>
            <a:ext cx="367408" cy="523220"/>
          </a:xfrm>
          <a:prstGeom prst="rect">
            <a:avLst/>
          </a:prstGeom>
        </p:spPr>
        <p:txBody>
          <a:bodyPr wrap="none">
            <a:spAutoFit/>
          </a:bodyPr>
          <a:lstStyle/>
          <a:p>
            <a:r>
              <a:rPr lang="en-US" altLang="zh-CN" sz="2800" b="1" dirty="0" smtClean="0"/>
              <a:t>1</a:t>
            </a:r>
            <a:endParaRPr lang="zh-CN" altLang="en-US" sz="2800" dirty="0"/>
          </a:p>
        </p:txBody>
      </p:sp>
      <p:sp>
        <p:nvSpPr>
          <p:cNvPr id="13" name="矩形 12"/>
          <p:cNvSpPr/>
          <p:nvPr/>
        </p:nvSpPr>
        <p:spPr>
          <a:xfrm>
            <a:off x="2655156" y="1504197"/>
            <a:ext cx="367408" cy="523220"/>
          </a:xfrm>
          <a:prstGeom prst="rect">
            <a:avLst/>
          </a:prstGeom>
        </p:spPr>
        <p:txBody>
          <a:bodyPr wrap="none">
            <a:spAutoFit/>
          </a:bodyPr>
          <a:lstStyle/>
          <a:p>
            <a:r>
              <a:rPr lang="en-US" altLang="zh-CN" sz="2800" b="1" dirty="0" smtClean="0"/>
              <a:t>0</a:t>
            </a:r>
            <a:endParaRPr lang="zh-CN" altLang="en-US" sz="2800" dirty="0"/>
          </a:p>
        </p:txBody>
      </p:sp>
      <p:sp>
        <p:nvSpPr>
          <p:cNvPr id="14" name="矩形 13"/>
          <p:cNvSpPr/>
          <p:nvPr/>
        </p:nvSpPr>
        <p:spPr>
          <a:xfrm>
            <a:off x="326223" y="2303430"/>
            <a:ext cx="367408" cy="523220"/>
          </a:xfrm>
          <a:prstGeom prst="rect">
            <a:avLst/>
          </a:prstGeom>
        </p:spPr>
        <p:txBody>
          <a:bodyPr wrap="none">
            <a:spAutoFit/>
          </a:bodyPr>
          <a:lstStyle/>
          <a:p>
            <a:r>
              <a:rPr lang="en-US" altLang="zh-CN" sz="2800" b="1" dirty="0" smtClean="0"/>
              <a:t>1</a:t>
            </a:r>
            <a:endParaRPr lang="zh-CN" altLang="en-US" sz="2800" dirty="0"/>
          </a:p>
        </p:txBody>
      </p:sp>
      <p:sp>
        <p:nvSpPr>
          <p:cNvPr id="15" name="矩形 14"/>
          <p:cNvSpPr/>
          <p:nvPr/>
        </p:nvSpPr>
        <p:spPr>
          <a:xfrm>
            <a:off x="326223" y="3511610"/>
            <a:ext cx="367408" cy="523220"/>
          </a:xfrm>
          <a:prstGeom prst="rect">
            <a:avLst/>
          </a:prstGeom>
        </p:spPr>
        <p:txBody>
          <a:bodyPr wrap="none">
            <a:spAutoFit/>
          </a:bodyPr>
          <a:lstStyle/>
          <a:p>
            <a:r>
              <a:rPr lang="en-US" altLang="zh-CN" sz="2800" b="1" dirty="0" smtClean="0"/>
              <a:t>0</a:t>
            </a:r>
            <a:endParaRPr lang="zh-CN" altLang="en-US" sz="2800" dirty="0"/>
          </a:p>
        </p:txBody>
      </p:sp>
      <p:sp>
        <p:nvSpPr>
          <p:cNvPr id="16" name="矩形 15"/>
          <p:cNvSpPr/>
          <p:nvPr/>
        </p:nvSpPr>
        <p:spPr>
          <a:xfrm>
            <a:off x="758617" y="2066932"/>
            <a:ext cx="1361142" cy="954107"/>
          </a:xfrm>
          <a:prstGeom prst="rect">
            <a:avLst/>
          </a:prstGeom>
        </p:spPr>
        <p:txBody>
          <a:bodyPr wrap="none">
            <a:spAutoFit/>
          </a:bodyPr>
          <a:lstStyle/>
          <a:p>
            <a:pPr algn="ctr"/>
            <a:r>
              <a:rPr lang="en-US" altLang="zh-CN" sz="2800" b="1" dirty="0" smtClean="0"/>
              <a:t>True</a:t>
            </a:r>
          </a:p>
          <a:p>
            <a:pPr algn="ctr"/>
            <a:r>
              <a:rPr lang="en-US" altLang="zh-CN" sz="2800" b="1" dirty="0" smtClean="0"/>
              <a:t>positive</a:t>
            </a:r>
            <a:endParaRPr lang="zh-CN" altLang="en-US" sz="2800" dirty="0"/>
          </a:p>
        </p:txBody>
      </p:sp>
      <p:sp>
        <p:nvSpPr>
          <p:cNvPr id="18" name="矩形 17"/>
          <p:cNvSpPr/>
          <p:nvPr/>
        </p:nvSpPr>
        <p:spPr>
          <a:xfrm>
            <a:off x="2111738" y="3275112"/>
            <a:ext cx="1454244" cy="954107"/>
          </a:xfrm>
          <a:prstGeom prst="rect">
            <a:avLst/>
          </a:prstGeom>
        </p:spPr>
        <p:txBody>
          <a:bodyPr wrap="none">
            <a:spAutoFit/>
          </a:bodyPr>
          <a:lstStyle/>
          <a:p>
            <a:pPr algn="ctr"/>
            <a:r>
              <a:rPr lang="en-US" altLang="zh-CN" sz="2800" b="1" dirty="0" smtClean="0"/>
              <a:t>True</a:t>
            </a:r>
          </a:p>
          <a:p>
            <a:pPr algn="ctr"/>
            <a:r>
              <a:rPr lang="en-US" altLang="zh-CN" sz="2800" b="1" dirty="0" smtClean="0"/>
              <a:t>negative</a:t>
            </a:r>
            <a:endParaRPr lang="zh-CN" altLang="en-US" sz="2800" dirty="0"/>
          </a:p>
        </p:txBody>
      </p:sp>
      <p:sp>
        <p:nvSpPr>
          <p:cNvPr id="19" name="矩形 18"/>
          <p:cNvSpPr/>
          <p:nvPr/>
        </p:nvSpPr>
        <p:spPr>
          <a:xfrm>
            <a:off x="2158289" y="2066932"/>
            <a:ext cx="1361142" cy="954107"/>
          </a:xfrm>
          <a:prstGeom prst="rect">
            <a:avLst/>
          </a:prstGeom>
        </p:spPr>
        <p:txBody>
          <a:bodyPr wrap="none">
            <a:spAutoFit/>
          </a:bodyPr>
          <a:lstStyle/>
          <a:p>
            <a:pPr algn="ctr"/>
            <a:r>
              <a:rPr lang="en-US" altLang="zh-CN" sz="2800" b="1" dirty="0" smtClean="0"/>
              <a:t>False</a:t>
            </a:r>
          </a:p>
          <a:p>
            <a:pPr algn="ctr"/>
            <a:r>
              <a:rPr lang="en-US" altLang="zh-CN" sz="2800" b="1" dirty="0" smtClean="0"/>
              <a:t>positive</a:t>
            </a:r>
            <a:endParaRPr lang="zh-CN" altLang="en-US" sz="2800" dirty="0"/>
          </a:p>
        </p:txBody>
      </p:sp>
      <p:sp>
        <p:nvSpPr>
          <p:cNvPr id="20" name="矩形 19"/>
          <p:cNvSpPr/>
          <p:nvPr/>
        </p:nvSpPr>
        <p:spPr>
          <a:xfrm>
            <a:off x="712896" y="3275112"/>
            <a:ext cx="1457450" cy="954107"/>
          </a:xfrm>
          <a:prstGeom prst="rect">
            <a:avLst/>
          </a:prstGeom>
        </p:spPr>
        <p:txBody>
          <a:bodyPr wrap="none">
            <a:spAutoFit/>
          </a:bodyPr>
          <a:lstStyle/>
          <a:p>
            <a:pPr algn="ctr"/>
            <a:r>
              <a:rPr lang="en-US" altLang="zh-CN" sz="2800" b="1" dirty="0" smtClean="0"/>
              <a:t>False</a:t>
            </a:r>
          </a:p>
          <a:p>
            <a:pPr algn="ctr"/>
            <a:r>
              <a:rPr lang="en-US" altLang="zh-CN" sz="2800" b="1" dirty="0" smtClean="0"/>
              <a:t>negative</a:t>
            </a:r>
            <a:endParaRPr lang="zh-CN" altLang="en-US" sz="2800" dirty="0"/>
          </a:p>
        </p:txBody>
      </p:sp>
      <p:sp>
        <p:nvSpPr>
          <p:cNvPr id="21" name="文本框 20"/>
          <p:cNvSpPr txBox="1"/>
          <p:nvPr/>
        </p:nvSpPr>
        <p:spPr>
          <a:xfrm>
            <a:off x="0" y="2288391"/>
            <a:ext cx="492443" cy="1862845"/>
          </a:xfrm>
          <a:prstGeom prst="rect">
            <a:avLst/>
          </a:prstGeom>
          <a:noFill/>
        </p:spPr>
        <p:txBody>
          <a:bodyPr vert="eaVert" wrap="square" rtlCol="0">
            <a:spAutoFit/>
          </a:bodyPr>
          <a:lstStyle/>
          <a:p>
            <a:r>
              <a:rPr lang="en-US" altLang="zh-CN" sz="2000" b="1" dirty="0" smtClean="0">
                <a:solidFill>
                  <a:srgbClr val="FF0000"/>
                </a:solidFill>
              </a:rPr>
              <a:t>Predicted class</a:t>
            </a:r>
            <a:endParaRPr lang="zh-CN" altLang="en-US" sz="2000" b="1" dirty="0">
              <a:solidFill>
                <a:srgbClr val="FF0000"/>
              </a:solidFill>
            </a:endParaRPr>
          </a:p>
        </p:txBody>
      </p:sp>
      <p:sp>
        <p:nvSpPr>
          <p:cNvPr id="22" name="TextBox 7"/>
          <p:cNvSpPr txBox="1"/>
          <p:nvPr/>
        </p:nvSpPr>
        <p:spPr>
          <a:xfrm>
            <a:off x="3657600" y="1077092"/>
            <a:ext cx="5105400" cy="923330"/>
          </a:xfrm>
          <a:prstGeom prst="rect">
            <a:avLst/>
          </a:prstGeom>
          <a:noFill/>
        </p:spPr>
        <p:txBody>
          <a:bodyPr wrap="square" rtlCol="0">
            <a:spAutoFit/>
          </a:bodyPr>
          <a:lstStyle/>
          <a:p>
            <a:r>
              <a:rPr lang="en-US" b="1" dirty="0" smtClean="0"/>
              <a:t>Precision </a:t>
            </a:r>
          </a:p>
          <a:p>
            <a:r>
              <a:rPr lang="en-US" dirty="0" smtClean="0"/>
              <a:t>(Of all patients where we predicted           , what fraction actually has cancer?)</a:t>
            </a:r>
          </a:p>
        </p:txBody>
      </p:sp>
      <p:pic>
        <p:nvPicPr>
          <p:cNvPr id="23" name="Picture 8"/>
          <p:cNvPicPr>
            <a:picLocks noChangeAspect="1"/>
          </p:cNvPicPr>
          <p:nvPr>
            <p:custDataLst>
              <p:tags r:id="rId2"/>
            </p:custDataLst>
          </p:nvPr>
        </p:nvPicPr>
        <p:blipFill>
          <a:blip r:embed="rId4" cstate="print">
            <a:extLst>
              <a:ext uri="{28A0092B-C50C-407E-A947-70E740481C1C}">
                <a14:useLocalDpi xmlns:a14="http://schemas.microsoft.com/office/drawing/2010/main" val="0"/>
              </a:ext>
            </a:extLst>
          </a:blip>
          <a:stretch>
            <a:fillRect/>
          </a:stretch>
        </p:blipFill>
        <p:spPr>
          <a:xfrm>
            <a:off x="7115792" y="1467733"/>
            <a:ext cx="484632" cy="187391"/>
          </a:xfrm>
          <a:prstGeom prst="rect">
            <a:avLst/>
          </a:prstGeom>
        </p:spPr>
      </p:pic>
      <p:sp>
        <p:nvSpPr>
          <p:cNvPr id="24" name="TextBox 9"/>
          <p:cNvSpPr txBox="1"/>
          <p:nvPr/>
        </p:nvSpPr>
        <p:spPr>
          <a:xfrm>
            <a:off x="3657600" y="3028950"/>
            <a:ext cx="5486400" cy="923330"/>
          </a:xfrm>
          <a:prstGeom prst="rect">
            <a:avLst/>
          </a:prstGeom>
          <a:noFill/>
        </p:spPr>
        <p:txBody>
          <a:bodyPr wrap="square" rtlCol="0">
            <a:spAutoFit/>
          </a:bodyPr>
          <a:lstStyle/>
          <a:p>
            <a:r>
              <a:rPr lang="en-US" b="1" dirty="0" smtClean="0"/>
              <a:t>Recall</a:t>
            </a:r>
          </a:p>
          <a:p>
            <a:r>
              <a:rPr lang="en-US" dirty="0" smtClean="0"/>
              <a:t>(Of all patients that actually have cancer, what fraction did we correctly detect as having cancer?)</a:t>
            </a:r>
          </a:p>
        </p:txBody>
      </p:sp>
      <p:pic>
        <p:nvPicPr>
          <p:cNvPr id="25" name="图片 24"/>
          <p:cNvPicPr>
            <a:picLocks noChangeAspect="1"/>
          </p:cNvPicPr>
          <p:nvPr/>
        </p:nvPicPr>
        <p:blipFill rotWithShape="1">
          <a:blip r:embed="rId5">
            <a:extLst>
              <a:ext uri="{28A0092B-C50C-407E-A947-70E740481C1C}">
                <a14:useLocalDpi xmlns:a14="http://schemas.microsoft.com/office/drawing/2010/main" val="0"/>
              </a:ext>
            </a:extLst>
          </a:blip>
          <a:srcRect l="42781" b="46411"/>
          <a:stretch/>
        </p:blipFill>
        <p:spPr>
          <a:xfrm>
            <a:off x="3886200" y="1029497"/>
            <a:ext cx="4957011" cy="1999453"/>
          </a:xfrm>
          <a:prstGeom prst="rect">
            <a:avLst/>
          </a:prstGeom>
        </p:spPr>
      </p:pic>
      <p:pic>
        <p:nvPicPr>
          <p:cNvPr id="26" name="图片 25"/>
          <p:cNvPicPr>
            <a:picLocks noChangeAspect="1"/>
          </p:cNvPicPr>
          <p:nvPr/>
        </p:nvPicPr>
        <p:blipFill rotWithShape="1">
          <a:blip r:embed="rId5">
            <a:extLst>
              <a:ext uri="{28A0092B-C50C-407E-A947-70E740481C1C}">
                <a14:useLocalDpi xmlns:a14="http://schemas.microsoft.com/office/drawing/2010/main" val="0"/>
              </a:ext>
            </a:extLst>
          </a:blip>
          <a:srcRect l="42781" t="66889"/>
          <a:stretch/>
        </p:blipFill>
        <p:spPr>
          <a:xfrm>
            <a:off x="3805989" y="3654577"/>
            <a:ext cx="4957011" cy="1235392"/>
          </a:xfrm>
          <a:prstGeom prst="rect">
            <a:avLst/>
          </a:prstGeom>
        </p:spPr>
      </p:pic>
      <p:sp>
        <p:nvSpPr>
          <p:cNvPr id="27" name="矩形 26"/>
          <p:cNvSpPr/>
          <p:nvPr/>
        </p:nvSpPr>
        <p:spPr>
          <a:xfrm>
            <a:off x="732073" y="2000422"/>
            <a:ext cx="2760814" cy="1180928"/>
          </a:xfrm>
          <a:prstGeom prst="rect">
            <a:avLst/>
          </a:prstGeom>
          <a:noFill/>
          <a:ln w="57150">
            <a:solidFill>
              <a:srgbClr val="0000CC"/>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28" name="矩形 27"/>
          <p:cNvSpPr/>
          <p:nvPr/>
        </p:nvSpPr>
        <p:spPr>
          <a:xfrm>
            <a:off x="732073" y="2000422"/>
            <a:ext cx="1396013" cy="2400128"/>
          </a:xfrm>
          <a:prstGeom prst="rect">
            <a:avLst/>
          </a:prstGeom>
          <a:noFill/>
          <a:ln w="57150">
            <a:solidFill>
              <a:schemeClr val="accent6">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07186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par>
                          <p:cTn id="55" fill="hold">
                            <p:stCondLst>
                              <p:cond delay="0"/>
                            </p:stCondLst>
                            <p:childTnLst>
                              <p:par>
                                <p:cTn id="56" presetID="10" presetClass="exit" presetSubtype="0" fill="hold" grpId="1" nodeType="afterEffect">
                                  <p:stCondLst>
                                    <p:cond delay="0"/>
                                  </p:stCondLst>
                                  <p:childTnLst>
                                    <p:animEffect transition="out" filter="fade">
                                      <p:cBhvr>
                                        <p:cTn id="57" dur="500"/>
                                        <p:tgtEl>
                                          <p:spTgt spid="27"/>
                                        </p:tgtEl>
                                      </p:cBhvr>
                                    </p:animEffect>
                                    <p:set>
                                      <p:cBhvr>
                                        <p:cTn id="58" dur="1" fill="hold">
                                          <p:stCondLst>
                                            <p:cond delay="499"/>
                                          </p:stCondLst>
                                        </p:cTn>
                                        <p:tgtEl>
                                          <p:spTgt spid="2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P spid="14" grpId="0"/>
      <p:bldP spid="15" grpId="0"/>
      <p:bldP spid="16" grpId="0"/>
      <p:bldP spid="18" grpId="0"/>
      <p:bldP spid="19" grpId="0"/>
      <p:bldP spid="20" grpId="0"/>
      <p:bldP spid="21" grpId="0"/>
      <p:bldP spid="22" grpId="0"/>
      <p:bldP spid="24" grpId="0"/>
      <p:bldP spid="27" grpId="0" animBg="1"/>
      <p:bldP spid="27" grpId="1" animBg="1"/>
      <p:bldP spid="2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85750"/>
            <a:ext cx="7315200" cy="430887"/>
          </a:xfrm>
          <a:prstGeom prst="rect">
            <a:avLst/>
          </a:prstGeom>
          <a:noFill/>
        </p:spPr>
        <p:txBody>
          <a:bodyPr wrap="square" rtlCol="0">
            <a:spAutoFit/>
          </a:bodyPr>
          <a:lstStyle/>
          <a:p>
            <a:r>
              <a:rPr lang="en-US" sz="2200" b="1" dirty="0" smtClean="0"/>
              <a:t>Precision/</a:t>
            </a:r>
            <a:r>
              <a:rPr lang="en-US" altLang="zh-CN" sz="2200" b="1" dirty="0"/>
              <a:t>Recall</a:t>
            </a:r>
          </a:p>
        </p:txBody>
      </p:sp>
      <p:sp>
        <p:nvSpPr>
          <p:cNvPr id="3" name="TextBox 2"/>
          <p:cNvSpPr txBox="1"/>
          <p:nvPr/>
        </p:nvSpPr>
        <p:spPr>
          <a:xfrm>
            <a:off x="381000" y="693063"/>
            <a:ext cx="8458200" cy="400110"/>
          </a:xfrm>
          <a:prstGeom prst="rect">
            <a:avLst/>
          </a:prstGeom>
          <a:noFill/>
        </p:spPr>
        <p:txBody>
          <a:bodyPr wrap="square" rtlCol="0">
            <a:spAutoFit/>
          </a:bodyPr>
          <a:lstStyle/>
          <a:p>
            <a:r>
              <a:rPr lang="en-US" sz="2000" dirty="0" smtClean="0"/>
              <a:t>           in presence of rare class that we want to detect</a:t>
            </a:r>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50999" y="808517"/>
            <a:ext cx="571500" cy="220980"/>
          </a:xfrm>
          <a:prstGeom prst="rect">
            <a:avLst/>
          </a:prstGeom>
        </p:spPr>
      </p:pic>
      <p:graphicFrame>
        <p:nvGraphicFramePr>
          <p:cNvPr id="4" name="表格 3"/>
          <p:cNvGraphicFramePr>
            <a:graphicFrameLocks noGrp="1"/>
          </p:cNvGraphicFramePr>
          <p:nvPr/>
        </p:nvGraphicFramePr>
        <p:xfrm>
          <a:off x="758617" y="1967396"/>
          <a:ext cx="2743200" cy="2438400"/>
        </p:xfrm>
        <a:graphic>
          <a:graphicData uri="http://schemas.openxmlformats.org/drawingml/2006/table">
            <a:tbl>
              <a:tblPr firstRow="1" bandRow="1">
                <a:tableStyleId>{8799B23B-EC83-4686-B30A-512413B5E67A}</a:tableStyleId>
              </a:tblPr>
              <a:tblGrid>
                <a:gridCol w="1371600"/>
                <a:gridCol w="1371600"/>
              </a:tblGrid>
              <a:tr h="1219200">
                <a:tc>
                  <a:txBody>
                    <a:bodyPr/>
                    <a:lstStyle/>
                    <a:p>
                      <a:pPr algn="ctr"/>
                      <a:endParaRPr lang="zh-CN" altLang="en-US" dirty="0"/>
                    </a:p>
                  </a:txBody>
                  <a:tcPr anchor="ctr">
                    <a:solidFill>
                      <a:srgbClr val="92D050"/>
                    </a:solidFill>
                  </a:tcPr>
                </a:tc>
                <a:tc>
                  <a:txBody>
                    <a:bodyPr/>
                    <a:lstStyle/>
                    <a:p>
                      <a:pPr algn="ctr"/>
                      <a:endParaRPr lang="zh-CN" altLang="en-US" dirty="0"/>
                    </a:p>
                  </a:txBody>
                  <a:tcPr anchor="ctr">
                    <a:solidFill>
                      <a:srgbClr val="FF0000"/>
                    </a:solidFill>
                  </a:tcPr>
                </a:tc>
              </a:tr>
              <a:tr h="1219200">
                <a:tc>
                  <a:txBody>
                    <a:bodyPr/>
                    <a:lstStyle/>
                    <a:p>
                      <a:pPr algn="ctr"/>
                      <a:endParaRPr lang="zh-CN" altLang="en-US" dirty="0"/>
                    </a:p>
                  </a:txBody>
                  <a:tcPr anchor="ctr">
                    <a:solidFill>
                      <a:srgbClr val="FF0000">
                        <a:alpha val="20000"/>
                      </a:srgbClr>
                    </a:solidFill>
                  </a:tcPr>
                </a:tc>
                <a:tc>
                  <a:txBody>
                    <a:bodyPr/>
                    <a:lstStyle/>
                    <a:p>
                      <a:pPr algn="ctr"/>
                      <a:endParaRPr lang="zh-CN" altLang="en-US" dirty="0"/>
                    </a:p>
                  </a:txBody>
                  <a:tcPr anchor="ctr">
                    <a:solidFill>
                      <a:srgbClr val="00CC00">
                        <a:alpha val="20000"/>
                      </a:srgbClr>
                    </a:solidFill>
                  </a:tcPr>
                </a:tc>
              </a:tr>
            </a:tbl>
          </a:graphicData>
        </a:graphic>
      </p:graphicFrame>
      <p:sp>
        <p:nvSpPr>
          <p:cNvPr id="7" name="矩形 6"/>
          <p:cNvSpPr/>
          <p:nvPr/>
        </p:nvSpPr>
        <p:spPr>
          <a:xfrm>
            <a:off x="1470820" y="1194077"/>
            <a:ext cx="1422184" cy="400110"/>
          </a:xfrm>
          <a:prstGeom prst="rect">
            <a:avLst/>
          </a:prstGeom>
        </p:spPr>
        <p:txBody>
          <a:bodyPr wrap="none">
            <a:spAutoFit/>
          </a:bodyPr>
          <a:lstStyle/>
          <a:p>
            <a:r>
              <a:rPr lang="en-US" altLang="zh-CN" sz="2000" b="1" dirty="0" smtClean="0">
                <a:solidFill>
                  <a:srgbClr val="FF0000"/>
                </a:solidFill>
              </a:rPr>
              <a:t>Actual class</a:t>
            </a:r>
            <a:endParaRPr lang="zh-CN" altLang="en-US" sz="2000" b="1" dirty="0">
              <a:solidFill>
                <a:srgbClr val="FF0000"/>
              </a:solidFill>
            </a:endParaRPr>
          </a:p>
        </p:txBody>
      </p:sp>
      <p:sp>
        <p:nvSpPr>
          <p:cNvPr id="12" name="矩形 11"/>
          <p:cNvSpPr/>
          <p:nvPr/>
        </p:nvSpPr>
        <p:spPr>
          <a:xfrm>
            <a:off x="1341260" y="1504197"/>
            <a:ext cx="367408" cy="523220"/>
          </a:xfrm>
          <a:prstGeom prst="rect">
            <a:avLst/>
          </a:prstGeom>
        </p:spPr>
        <p:txBody>
          <a:bodyPr wrap="none">
            <a:spAutoFit/>
          </a:bodyPr>
          <a:lstStyle/>
          <a:p>
            <a:r>
              <a:rPr lang="en-US" altLang="zh-CN" sz="2800" b="1" dirty="0" smtClean="0"/>
              <a:t>1</a:t>
            </a:r>
            <a:endParaRPr lang="zh-CN" altLang="en-US" sz="2800" dirty="0"/>
          </a:p>
        </p:txBody>
      </p:sp>
      <p:sp>
        <p:nvSpPr>
          <p:cNvPr id="13" name="矩形 12"/>
          <p:cNvSpPr/>
          <p:nvPr/>
        </p:nvSpPr>
        <p:spPr>
          <a:xfrm>
            <a:off x="2655156" y="1504197"/>
            <a:ext cx="367408" cy="523220"/>
          </a:xfrm>
          <a:prstGeom prst="rect">
            <a:avLst/>
          </a:prstGeom>
        </p:spPr>
        <p:txBody>
          <a:bodyPr wrap="none">
            <a:spAutoFit/>
          </a:bodyPr>
          <a:lstStyle/>
          <a:p>
            <a:r>
              <a:rPr lang="en-US" altLang="zh-CN" sz="2800" b="1" dirty="0" smtClean="0"/>
              <a:t>0</a:t>
            </a:r>
            <a:endParaRPr lang="zh-CN" altLang="en-US" sz="2800" dirty="0"/>
          </a:p>
        </p:txBody>
      </p:sp>
      <p:sp>
        <p:nvSpPr>
          <p:cNvPr id="14" name="矩形 13"/>
          <p:cNvSpPr/>
          <p:nvPr/>
        </p:nvSpPr>
        <p:spPr>
          <a:xfrm>
            <a:off x="326223" y="2303430"/>
            <a:ext cx="367408" cy="523220"/>
          </a:xfrm>
          <a:prstGeom prst="rect">
            <a:avLst/>
          </a:prstGeom>
        </p:spPr>
        <p:txBody>
          <a:bodyPr wrap="none">
            <a:spAutoFit/>
          </a:bodyPr>
          <a:lstStyle/>
          <a:p>
            <a:r>
              <a:rPr lang="en-US" altLang="zh-CN" sz="2800" b="1" dirty="0" smtClean="0"/>
              <a:t>1</a:t>
            </a:r>
            <a:endParaRPr lang="zh-CN" altLang="en-US" sz="2800" dirty="0"/>
          </a:p>
        </p:txBody>
      </p:sp>
      <p:sp>
        <p:nvSpPr>
          <p:cNvPr id="15" name="矩形 14"/>
          <p:cNvSpPr/>
          <p:nvPr/>
        </p:nvSpPr>
        <p:spPr>
          <a:xfrm>
            <a:off x="326223" y="3511610"/>
            <a:ext cx="367408" cy="523220"/>
          </a:xfrm>
          <a:prstGeom prst="rect">
            <a:avLst/>
          </a:prstGeom>
        </p:spPr>
        <p:txBody>
          <a:bodyPr wrap="none">
            <a:spAutoFit/>
          </a:bodyPr>
          <a:lstStyle/>
          <a:p>
            <a:r>
              <a:rPr lang="en-US" altLang="zh-CN" sz="2800" b="1" dirty="0" smtClean="0"/>
              <a:t>0</a:t>
            </a:r>
            <a:endParaRPr lang="zh-CN" altLang="en-US" sz="2800" dirty="0"/>
          </a:p>
        </p:txBody>
      </p:sp>
      <p:sp>
        <p:nvSpPr>
          <p:cNvPr id="16" name="矩形 15"/>
          <p:cNvSpPr/>
          <p:nvPr/>
        </p:nvSpPr>
        <p:spPr>
          <a:xfrm>
            <a:off x="758617" y="2066932"/>
            <a:ext cx="1361142" cy="954107"/>
          </a:xfrm>
          <a:prstGeom prst="rect">
            <a:avLst/>
          </a:prstGeom>
        </p:spPr>
        <p:txBody>
          <a:bodyPr wrap="none">
            <a:spAutoFit/>
          </a:bodyPr>
          <a:lstStyle/>
          <a:p>
            <a:pPr algn="ctr"/>
            <a:r>
              <a:rPr lang="en-US" altLang="zh-CN" sz="2800" b="1" dirty="0" smtClean="0"/>
              <a:t>True</a:t>
            </a:r>
          </a:p>
          <a:p>
            <a:pPr algn="ctr"/>
            <a:r>
              <a:rPr lang="en-US" altLang="zh-CN" sz="2800" b="1" dirty="0" smtClean="0"/>
              <a:t>positive</a:t>
            </a:r>
            <a:endParaRPr lang="zh-CN" altLang="en-US" sz="2800" dirty="0"/>
          </a:p>
        </p:txBody>
      </p:sp>
      <p:sp>
        <p:nvSpPr>
          <p:cNvPr id="18" name="矩形 17"/>
          <p:cNvSpPr/>
          <p:nvPr/>
        </p:nvSpPr>
        <p:spPr>
          <a:xfrm>
            <a:off x="2111738" y="3275112"/>
            <a:ext cx="1454244" cy="954107"/>
          </a:xfrm>
          <a:prstGeom prst="rect">
            <a:avLst/>
          </a:prstGeom>
        </p:spPr>
        <p:txBody>
          <a:bodyPr wrap="none">
            <a:spAutoFit/>
          </a:bodyPr>
          <a:lstStyle/>
          <a:p>
            <a:pPr algn="ctr"/>
            <a:r>
              <a:rPr lang="en-US" altLang="zh-CN" sz="2800" b="1" dirty="0" smtClean="0"/>
              <a:t>True</a:t>
            </a:r>
          </a:p>
          <a:p>
            <a:pPr algn="ctr"/>
            <a:r>
              <a:rPr lang="en-US" altLang="zh-CN" sz="2800" b="1" dirty="0" smtClean="0"/>
              <a:t>negative</a:t>
            </a:r>
            <a:endParaRPr lang="zh-CN" altLang="en-US" sz="2800" dirty="0"/>
          </a:p>
        </p:txBody>
      </p:sp>
      <p:sp>
        <p:nvSpPr>
          <p:cNvPr id="19" name="矩形 18"/>
          <p:cNvSpPr/>
          <p:nvPr/>
        </p:nvSpPr>
        <p:spPr>
          <a:xfrm>
            <a:off x="2158289" y="2066932"/>
            <a:ext cx="1361142" cy="954107"/>
          </a:xfrm>
          <a:prstGeom prst="rect">
            <a:avLst/>
          </a:prstGeom>
        </p:spPr>
        <p:txBody>
          <a:bodyPr wrap="none">
            <a:spAutoFit/>
          </a:bodyPr>
          <a:lstStyle/>
          <a:p>
            <a:pPr algn="ctr"/>
            <a:r>
              <a:rPr lang="en-US" altLang="zh-CN" sz="2800" b="1" dirty="0" smtClean="0"/>
              <a:t>False</a:t>
            </a:r>
          </a:p>
          <a:p>
            <a:pPr algn="ctr"/>
            <a:r>
              <a:rPr lang="en-US" altLang="zh-CN" sz="2800" b="1" dirty="0" smtClean="0"/>
              <a:t>positive</a:t>
            </a:r>
            <a:endParaRPr lang="zh-CN" altLang="en-US" sz="2800" dirty="0"/>
          </a:p>
        </p:txBody>
      </p:sp>
      <p:sp>
        <p:nvSpPr>
          <p:cNvPr id="20" name="矩形 19"/>
          <p:cNvSpPr/>
          <p:nvPr/>
        </p:nvSpPr>
        <p:spPr>
          <a:xfrm>
            <a:off x="712896" y="3275112"/>
            <a:ext cx="1457450" cy="954107"/>
          </a:xfrm>
          <a:prstGeom prst="rect">
            <a:avLst/>
          </a:prstGeom>
        </p:spPr>
        <p:txBody>
          <a:bodyPr wrap="none">
            <a:spAutoFit/>
          </a:bodyPr>
          <a:lstStyle/>
          <a:p>
            <a:pPr algn="ctr"/>
            <a:r>
              <a:rPr lang="en-US" altLang="zh-CN" sz="2800" b="1" dirty="0" smtClean="0"/>
              <a:t>False</a:t>
            </a:r>
          </a:p>
          <a:p>
            <a:pPr algn="ctr"/>
            <a:r>
              <a:rPr lang="en-US" altLang="zh-CN" sz="2800" b="1" dirty="0" smtClean="0"/>
              <a:t>negative</a:t>
            </a:r>
            <a:endParaRPr lang="zh-CN" altLang="en-US" sz="2800" dirty="0"/>
          </a:p>
        </p:txBody>
      </p:sp>
      <p:sp>
        <p:nvSpPr>
          <p:cNvPr id="21" name="文本框 20"/>
          <p:cNvSpPr txBox="1"/>
          <p:nvPr/>
        </p:nvSpPr>
        <p:spPr>
          <a:xfrm>
            <a:off x="0" y="2288391"/>
            <a:ext cx="492443" cy="1862845"/>
          </a:xfrm>
          <a:prstGeom prst="rect">
            <a:avLst/>
          </a:prstGeom>
          <a:noFill/>
        </p:spPr>
        <p:txBody>
          <a:bodyPr vert="eaVert" wrap="square" rtlCol="0">
            <a:spAutoFit/>
          </a:bodyPr>
          <a:lstStyle/>
          <a:p>
            <a:r>
              <a:rPr lang="en-US" altLang="zh-CN" sz="2000" b="1" dirty="0" smtClean="0">
                <a:solidFill>
                  <a:srgbClr val="FF0000"/>
                </a:solidFill>
              </a:rPr>
              <a:t>Predicted class</a:t>
            </a:r>
            <a:endParaRPr lang="zh-CN" altLang="en-US" sz="2000" b="1" dirty="0">
              <a:solidFill>
                <a:srgbClr val="FF0000"/>
              </a:solidFill>
            </a:endParaRPr>
          </a:p>
        </p:txBody>
      </p:sp>
      <p:sp>
        <p:nvSpPr>
          <p:cNvPr id="27" name="矩形 26"/>
          <p:cNvSpPr/>
          <p:nvPr/>
        </p:nvSpPr>
        <p:spPr>
          <a:xfrm>
            <a:off x="732073" y="2000422"/>
            <a:ext cx="2760814" cy="1180928"/>
          </a:xfrm>
          <a:prstGeom prst="rect">
            <a:avLst/>
          </a:prstGeom>
          <a:noFill/>
          <a:ln w="57150">
            <a:solidFill>
              <a:srgbClr val="0000CC"/>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28" name="矩形 27"/>
          <p:cNvSpPr/>
          <p:nvPr/>
        </p:nvSpPr>
        <p:spPr>
          <a:xfrm>
            <a:off x="732073" y="2000422"/>
            <a:ext cx="1396013" cy="2400128"/>
          </a:xfrm>
          <a:prstGeom prst="rect">
            <a:avLst/>
          </a:prstGeom>
          <a:noFill/>
          <a:ln w="57150">
            <a:solidFill>
              <a:schemeClr val="accent6">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pic>
        <p:nvPicPr>
          <p:cNvPr id="29" name="Picture 2" descr="C:\Users\samuel\Downloads\1363416427_face-uncerta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0411" y="1499379"/>
            <a:ext cx="973578" cy="9735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0" name="Title 1"/>
          <p:cNvSpPr txBox="1">
            <a:spLocks/>
          </p:cNvSpPr>
          <p:nvPr/>
        </p:nvSpPr>
        <p:spPr>
          <a:xfrm>
            <a:off x="4419600" y="2509393"/>
            <a:ext cx="4134603" cy="1676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How does accuracy indicate?</a:t>
            </a:r>
            <a:endParaRPr lang="en-US" sz="36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4166701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85750"/>
            <a:ext cx="7315200" cy="430887"/>
          </a:xfrm>
          <a:prstGeom prst="rect">
            <a:avLst/>
          </a:prstGeom>
          <a:noFill/>
        </p:spPr>
        <p:txBody>
          <a:bodyPr wrap="square" rtlCol="0">
            <a:spAutoFit/>
          </a:bodyPr>
          <a:lstStyle/>
          <a:p>
            <a:r>
              <a:rPr lang="en-US" sz="2200" b="1" dirty="0" smtClean="0"/>
              <a:t>Precision/</a:t>
            </a:r>
            <a:r>
              <a:rPr lang="en-US" altLang="zh-CN" sz="2200" b="1" dirty="0"/>
              <a:t>Recall</a:t>
            </a:r>
          </a:p>
        </p:txBody>
      </p:sp>
      <p:sp>
        <p:nvSpPr>
          <p:cNvPr id="3" name="TextBox 2"/>
          <p:cNvSpPr txBox="1"/>
          <p:nvPr/>
        </p:nvSpPr>
        <p:spPr>
          <a:xfrm>
            <a:off x="381000" y="693063"/>
            <a:ext cx="8458200" cy="400110"/>
          </a:xfrm>
          <a:prstGeom prst="rect">
            <a:avLst/>
          </a:prstGeom>
          <a:noFill/>
        </p:spPr>
        <p:txBody>
          <a:bodyPr wrap="square" rtlCol="0">
            <a:spAutoFit/>
          </a:bodyPr>
          <a:lstStyle/>
          <a:p>
            <a:r>
              <a:rPr lang="en-US" sz="2000" dirty="0" smtClean="0"/>
              <a:t>           in presence of rare class that we want to detect</a:t>
            </a:r>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50999" y="808517"/>
            <a:ext cx="571500" cy="220980"/>
          </a:xfrm>
          <a:prstGeom prst="rect">
            <a:avLst/>
          </a:prstGeom>
        </p:spPr>
      </p:pic>
      <p:graphicFrame>
        <p:nvGraphicFramePr>
          <p:cNvPr id="4" name="表格 3"/>
          <p:cNvGraphicFramePr>
            <a:graphicFrameLocks noGrp="1"/>
          </p:cNvGraphicFramePr>
          <p:nvPr/>
        </p:nvGraphicFramePr>
        <p:xfrm>
          <a:off x="758617" y="1967396"/>
          <a:ext cx="2743200" cy="2438400"/>
        </p:xfrm>
        <a:graphic>
          <a:graphicData uri="http://schemas.openxmlformats.org/drawingml/2006/table">
            <a:tbl>
              <a:tblPr firstRow="1" bandRow="1">
                <a:tableStyleId>{8799B23B-EC83-4686-B30A-512413B5E67A}</a:tableStyleId>
              </a:tblPr>
              <a:tblGrid>
                <a:gridCol w="1371600"/>
                <a:gridCol w="1371600"/>
              </a:tblGrid>
              <a:tr h="1219200">
                <a:tc>
                  <a:txBody>
                    <a:bodyPr/>
                    <a:lstStyle/>
                    <a:p>
                      <a:pPr algn="ctr"/>
                      <a:endParaRPr lang="zh-CN" altLang="en-US" dirty="0"/>
                    </a:p>
                  </a:txBody>
                  <a:tcPr anchor="ctr">
                    <a:solidFill>
                      <a:srgbClr val="92D050"/>
                    </a:solidFill>
                  </a:tcPr>
                </a:tc>
                <a:tc>
                  <a:txBody>
                    <a:bodyPr/>
                    <a:lstStyle/>
                    <a:p>
                      <a:pPr algn="ctr"/>
                      <a:endParaRPr lang="zh-CN" altLang="en-US" dirty="0"/>
                    </a:p>
                  </a:txBody>
                  <a:tcPr anchor="ctr">
                    <a:solidFill>
                      <a:srgbClr val="FF0000"/>
                    </a:solidFill>
                  </a:tcPr>
                </a:tc>
              </a:tr>
              <a:tr h="1219200">
                <a:tc>
                  <a:txBody>
                    <a:bodyPr/>
                    <a:lstStyle/>
                    <a:p>
                      <a:pPr algn="ctr"/>
                      <a:endParaRPr lang="zh-CN" altLang="en-US" dirty="0"/>
                    </a:p>
                  </a:txBody>
                  <a:tcPr anchor="ctr">
                    <a:solidFill>
                      <a:srgbClr val="FF0000">
                        <a:alpha val="20000"/>
                      </a:srgbClr>
                    </a:solidFill>
                  </a:tcPr>
                </a:tc>
                <a:tc>
                  <a:txBody>
                    <a:bodyPr/>
                    <a:lstStyle/>
                    <a:p>
                      <a:pPr algn="ctr"/>
                      <a:endParaRPr lang="zh-CN" altLang="en-US" dirty="0"/>
                    </a:p>
                  </a:txBody>
                  <a:tcPr anchor="ctr">
                    <a:solidFill>
                      <a:srgbClr val="00CC00">
                        <a:alpha val="20000"/>
                      </a:srgbClr>
                    </a:solidFill>
                  </a:tcPr>
                </a:tc>
              </a:tr>
            </a:tbl>
          </a:graphicData>
        </a:graphic>
      </p:graphicFrame>
      <p:sp>
        <p:nvSpPr>
          <p:cNvPr id="7" name="矩形 6"/>
          <p:cNvSpPr/>
          <p:nvPr/>
        </p:nvSpPr>
        <p:spPr>
          <a:xfrm>
            <a:off x="1470820" y="1194077"/>
            <a:ext cx="1422184" cy="400110"/>
          </a:xfrm>
          <a:prstGeom prst="rect">
            <a:avLst/>
          </a:prstGeom>
        </p:spPr>
        <p:txBody>
          <a:bodyPr wrap="none">
            <a:spAutoFit/>
          </a:bodyPr>
          <a:lstStyle/>
          <a:p>
            <a:r>
              <a:rPr lang="en-US" altLang="zh-CN" sz="2000" b="1" dirty="0" smtClean="0">
                <a:solidFill>
                  <a:srgbClr val="FF0000"/>
                </a:solidFill>
              </a:rPr>
              <a:t>Actual class</a:t>
            </a:r>
            <a:endParaRPr lang="zh-CN" altLang="en-US" sz="2000" b="1" dirty="0">
              <a:solidFill>
                <a:srgbClr val="FF0000"/>
              </a:solidFill>
            </a:endParaRPr>
          </a:p>
        </p:txBody>
      </p:sp>
      <p:sp>
        <p:nvSpPr>
          <p:cNvPr id="12" name="矩形 11"/>
          <p:cNvSpPr/>
          <p:nvPr/>
        </p:nvSpPr>
        <p:spPr>
          <a:xfrm>
            <a:off x="1341260" y="1504197"/>
            <a:ext cx="367408" cy="523220"/>
          </a:xfrm>
          <a:prstGeom prst="rect">
            <a:avLst/>
          </a:prstGeom>
        </p:spPr>
        <p:txBody>
          <a:bodyPr wrap="none">
            <a:spAutoFit/>
          </a:bodyPr>
          <a:lstStyle/>
          <a:p>
            <a:r>
              <a:rPr lang="en-US" altLang="zh-CN" sz="2800" b="1" dirty="0" smtClean="0"/>
              <a:t>1</a:t>
            </a:r>
            <a:endParaRPr lang="zh-CN" altLang="en-US" sz="2800" dirty="0"/>
          </a:p>
        </p:txBody>
      </p:sp>
      <p:sp>
        <p:nvSpPr>
          <p:cNvPr id="13" name="矩形 12"/>
          <p:cNvSpPr/>
          <p:nvPr/>
        </p:nvSpPr>
        <p:spPr>
          <a:xfrm>
            <a:off x="2655156" y="1504197"/>
            <a:ext cx="367408" cy="523220"/>
          </a:xfrm>
          <a:prstGeom prst="rect">
            <a:avLst/>
          </a:prstGeom>
        </p:spPr>
        <p:txBody>
          <a:bodyPr wrap="none">
            <a:spAutoFit/>
          </a:bodyPr>
          <a:lstStyle/>
          <a:p>
            <a:r>
              <a:rPr lang="en-US" altLang="zh-CN" sz="2800" b="1" dirty="0" smtClean="0"/>
              <a:t>0</a:t>
            </a:r>
            <a:endParaRPr lang="zh-CN" altLang="en-US" sz="2800" dirty="0"/>
          </a:p>
        </p:txBody>
      </p:sp>
      <p:sp>
        <p:nvSpPr>
          <p:cNvPr id="14" name="矩形 13"/>
          <p:cNvSpPr/>
          <p:nvPr/>
        </p:nvSpPr>
        <p:spPr>
          <a:xfrm>
            <a:off x="326223" y="2303430"/>
            <a:ext cx="367408" cy="523220"/>
          </a:xfrm>
          <a:prstGeom prst="rect">
            <a:avLst/>
          </a:prstGeom>
        </p:spPr>
        <p:txBody>
          <a:bodyPr wrap="none">
            <a:spAutoFit/>
          </a:bodyPr>
          <a:lstStyle/>
          <a:p>
            <a:r>
              <a:rPr lang="en-US" altLang="zh-CN" sz="2800" b="1" dirty="0" smtClean="0"/>
              <a:t>1</a:t>
            </a:r>
            <a:endParaRPr lang="zh-CN" altLang="en-US" sz="2800" dirty="0"/>
          </a:p>
        </p:txBody>
      </p:sp>
      <p:sp>
        <p:nvSpPr>
          <p:cNvPr id="15" name="矩形 14"/>
          <p:cNvSpPr/>
          <p:nvPr/>
        </p:nvSpPr>
        <p:spPr>
          <a:xfrm>
            <a:off x="326223" y="3511610"/>
            <a:ext cx="367408" cy="523220"/>
          </a:xfrm>
          <a:prstGeom prst="rect">
            <a:avLst/>
          </a:prstGeom>
        </p:spPr>
        <p:txBody>
          <a:bodyPr wrap="none">
            <a:spAutoFit/>
          </a:bodyPr>
          <a:lstStyle/>
          <a:p>
            <a:r>
              <a:rPr lang="en-US" altLang="zh-CN" sz="2800" b="1" dirty="0" smtClean="0"/>
              <a:t>0</a:t>
            </a:r>
            <a:endParaRPr lang="zh-CN" altLang="en-US" sz="2800" dirty="0"/>
          </a:p>
        </p:txBody>
      </p:sp>
      <p:sp>
        <p:nvSpPr>
          <p:cNvPr id="16" name="矩形 15"/>
          <p:cNvSpPr/>
          <p:nvPr/>
        </p:nvSpPr>
        <p:spPr>
          <a:xfrm>
            <a:off x="758617" y="2066932"/>
            <a:ext cx="1361142" cy="954107"/>
          </a:xfrm>
          <a:prstGeom prst="rect">
            <a:avLst/>
          </a:prstGeom>
        </p:spPr>
        <p:txBody>
          <a:bodyPr wrap="none">
            <a:spAutoFit/>
          </a:bodyPr>
          <a:lstStyle/>
          <a:p>
            <a:pPr algn="ctr"/>
            <a:r>
              <a:rPr lang="en-US" altLang="zh-CN" sz="2800" b="1" dirty="0" smtClean="0"/>
              <a:t>True</a:t>
            </a:r>
          </a:p>
          <a:p>
            <a:pPr algn="ctr"/>
            <a:r>
              <a:rPr lang="en-US" altLang="zh-CN" sz="2800" b="1" dirty="0" smtClean="0"/>
              <a:t>positive</a:t>
            </a:r>
            <a:endParaRPr lang="zh-CN" altLang="en-US" sz="2800" dirty="0"/>
          </a:p>
        </p:txBody>
      </p:sp>
      <p:sp>
        <p:nvSpPr>
          <p:cNvPr id="18" name="矩形 17"/>
          <p:cNvSpPr/>
          <p:nvPr/>
        </p:nvSpPr>
        <p:spPr>
          <a:xfrm>
            <a:off x="2111738" y="3275112"/>
            <a:ext cx="1454244" cy="954107"/>
          </a:xfrm>
          <a:prstGeom prst="rect">
            <a:avLst/>
          </a:prstGeom>
        </p:spPr>
        <p:txBody>
          <a:bodyPr wrap="none">
            <a:spAutoFit/>
          </a:bodyPr>
          <a:lstStyle/>
          <a:p>
            <a:pPr algn="ctr"/>
            <a:r>
              <a:rPr lang="en-US" altLang="zh-CN" sz="2800" b="1" dirty="0" smtClean="0"/>
              <a:t>True</a:t>
            </a:r>
          </a:p>
          <a:p>
            <a:pPr algn="ctr"/>
            <a:r>
              <a:rPr lang="en-US" altLang="zh-CN" sz="2800" b="1" dirty="0" smtClean="0"/>
              <a:t>negative</a:t>
            </a:r>
            <a:endParaRPr lang="zh-CN" altLang="en-US" sz="2800" dirty="0"/>
          </a:p>
        </p:txBody>
      </p:sp>
      <p:sp>
        <p:nvSpPr>
          <p:cNvPr id="19" name="矩形 18"/>
          <p:cNvSpPr/>
          <p:nvPr/>
        </p:nvSpPr>
        <p:spPr>
          <a:xfrm>
            <a:off x="2158289" y="2066932"/>
            <a:ext cx="1361142" cy="954107"/>
          </a:xfrm>
          <a:prstGeom prst="rect">
            <a:avLst/>
          </a:prstGeom>
        </p:spPr>
        <p:txBody>
          <a:bodyPr wrap="none">
            <a:spAutoFit/>
          </a:bodyPr>
          <a:lstStyle/>
          <a:p>
            <a:pPr algn="ctr"/>
            <a:r>
              <a:rPr lang="en-US" altLang="zh-CN" sz="2800" b="1" dirty="0" smtClean="0"/>
              <a:t>False</a:t>
            </a:r>
          </a:p>
          <a:p>
            <a:pPr algn="ctr"/>
            <a:r>
              <a:rPr lang="en-US" altLang="zh-CN" sz="2800" b="1" dirty="0" smtClean="0"/>
              <a:t>positive</a:t>
            </a:r>
            <a:endParaRPr lang="zh-CN" altLang="en-US" sz="2800" dirty="0"/>
          </a:p>
        </p:txBody>
      </p:sp>
      <p:sp>
        <p:nvSpPr>
          <p:cNvPr id="20" name="矩形 19"/>
          <p:cNvSpPr/>
          <p:nvPr/>
        </p:nvSpPr>
        <p:spPr>
          <a:xfrm>
            <a:off x="712896" y="3275112"/>
            <a:ext cx="1457450" cy="954107"/>
          </a:xfrm>
          <a:prstGeom prst="rect">
            <a:avLst/>
          </a:prstGeom>
        </p:spPr>
        <p:txBody>
          <a:bodyPr wrap="none">
            <a:spAutoFit/>
          </a:bodyPr>
          <a:lstStyle/>
          <a:p>
            <a:pPr algn="ctr"/>
            <a:r>
              <a:rPr lang="en-US" altLang="zh-CN" sz="2800" b="1" dirty="0" smtClean="0"/>
              <a:t>False</a:t>
            </a:r>
          </a:p>
          <a:p>
            <a:pPr algn="ctr"/>
            <a:r>
              <a:rPr lang="en-US" altLang="zh-CN" sz="2800" b="1" dirty="0" smtClean="0"/>
              <a:t>negative</a:t>
            </a:r>
            <a:endParaRPr lang="zh-CN" altLang="en-US" sz="2800" dirty="0"/>
          </a:p>
        </p:txBody>
      </p:sp>
      <p:sp>
        <p:nvSpPr>
          <p:cNvPr id="21" name="文本框 20"/>
          <p:cNvSpPr txBox="1"/>
          <p:nvPr/>
        </p:nvSpPr>
        <p:spPr>
          <a:xfrm>
            <a:off x="0" y="2288391"/>
            <a:ext cx="492443" cy="1862845"/>
          </a:xfrm>
          <a:prstGeom prst="rect">
            <a:avLst/>
          </a:prstGeom>
          <a:noFill/>
        </p:spPr>
        <p:txBody>
          <a:bodyPr vert="eaVert" wrap="square" rtlCol="0">
            <a:spAutoFit/>
          </a:bodyPr>
          <a:lstStyle/>
          <a:p>
            <a:r>
              <a:rPr lang="en-US" altLang="zh-CN" sz="2000" b="1" dirty="0" smtClean="0">
                <a:solidFill>
                  <a:srgbClr val="FF0000"/>
                </a:solidFill>
              </a:rPr>
              <a:t>Predicted class</a:t>
            </a:r>
            <a:endParaRPr lang="zh-CN" altLang="en-US" sz="2000" b="1" dirty="0">
              <a:solidFill>
                <a:srgbClr val="FF0000"/>
              </a:solidFill>
            </a:endParaRPr>
          </a:p>
        </p:txBody>
      </p:sp>
      <p:sp>
        <p:nvSpPr>
          <p:cNvPr id="27" name="矩形 26"/>
          <p:cNvSpPr/>
          <p:nvPr/>
        </p:nvSpPr>
        <p:spPr>
          <a:xfrm>
            <a:off x="732073" y="2000422"/>
            <a:ext cx="2760814" cy="1180928"/>
          </a:xfrm>
          <a:prstGeom prst="rect">
            <a:avLst/>
          </a:prstGeom>
          <a:noFill/>
          <a:ln w="57150">
            <a:solidFill>
              <a:srgbClr val="0000CC"/>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28" name="矩形 27"/>
          <p:cNvSpPr/>
          <p:nvPr/>
        </p:nvSpPr>
        <p:spPr>
          <a:xfrm>
            <a:off x="732073" y="2000422"/>
            <a:ext cx="1396013" cy="2400128"/>
          </a:xfrm>
          <a:prstGeom prst="rect">
            <a:avLst/>
          </a:prstGeom>
          <a:noFill/>
          <a:ln w="57150">
            <a:solidFill>
              <a:schemeClr val="accent6">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5" name="文本框 4"/>
          <p:cNvSpPr txBox="1"/>
          <p:nvPr/>
        </p:nvSpPr>
        <p:spPr>
          <a:xfrm>
            <a:off x="4533900" y="1959210"/>
            <a:ext cx="3429000" cy="584775"/>
          </a:xfrm>
          <a:prstGeom prst="rect">
            <a:avLst/>
          </a:prstGeom>
          <a:noFill/>
        </p:spPr>
        <p:txBody>
          <a:bodyPr wrap="square" rtlCol="0">
            <a:spAutoFit/>
          </a:bodyPr>
          <a:lstStyle/>
          <a:p>
            <a:r>
              <a:rPr lang="en-US" altLang="zh-CN" sz="3200" dirty="0" smtClean="0">
                <a:solidFill>
                  <a:srgbClr val="00B050"/>
                </a:solidFill>
                <a:effectLst>
                  <a:outerShdw blurRad="38100" dist="38100" dir="2700000" algn="tl">
                    <a:srgbClr val="000000">
                      <a:alpha val="43137"/>
                    </a:srgbClr>
                  </a:outerShdw>
                </a:effectLst>
              </a:rPr>
              <a:t>True </a:t>
            </a:r>
            <a:r>
              <a:rPr lang="en-US" altLang="zh-CN" sz="3200" dirty="0" err="1" smtClean="0">
                <a:solidFill>
                  <a:srgbClr val="00B050"/>
                </a:solidFill>
                <a:effectLst>
                  <a:outerShdw blurRad="38100" dist="38100" dir="2700000" algn="tl">
                    <a:srgbClr val="000000">
                      <a:alpha val="43137"/>
                    </a:srgbClr>
                  </a:outerShdw>
                </a:effectLst>
              </a:rPr>
              <a:t>pos</a:t>
            </a:r>
            <a:r>
              <a:rPr lang="en-US" altLang="zh-CN" sz="3200" dirty="0" smtClean="0">
                <a:solidFill>
                  <a:srgbClr val="00B050"/>
                </a:solidFill>
                <a:effectLst>
                  <a:outerShdw blurRad="38100" dist="38100" dir="2700000" algn="tl">
                    <a:srgbClr val="000000">
                      <a:alpha val="43137"/>
                    </a:srgbClr>
                  </a:outerShdw>
                </a:effectLst>
              </a:rPr>
              <a:t> + True </a:t>
            </a:r>
            <a:r>
              <a:rPr lang="en-US" altLang="zh-CN" sz="3200" dirty="0" err="1" smtClean="0">
                <a:solidFill>
                  <a:srgbClr val="00B050"/>
                </a:solidFill>
                <a:effectLst>
                  <a:outerShdw blurRad="38100" dist="38100" dir="2700000" algn="tl">
                    <a:srgbClr val="000000">
                      <a:alpha val="43137"/>
                    </a:srgbClr>
                  </a:outerShdw>
                </a:effectLst>
              </a:rPr>
              <a:t>neg</a:t>
            </a:r>
            <a:endParaRPr lang="zh-CN" altLang="en-US" sz="3200" dirty="0">
              <a:solidFill>
                <a:srgbClr val="00B050"/>
              </a:solidFill>
              <a:effectLst>
                <a:outerShdw blurRad="38100" dist="38100" dir="2700000" algn="tl">
                  <a:srgbClr val="000000">
                    <a:alpha val="43137"/>
                  </a:srgbClr>
                </a:outerShdw>
              </a:effectLst>
            </a:endParaRPr>
          </a:p>
        </p:txBody>
      </p:sp>
      <p:cxnSp>
        <p:nvCxnSpPr>
          <p:cNvPr id="9" name="直接连接符 8"/>
          <p:cNvCxnSpPr/>
          <p:nvPr/>
        </p:nvCxnSpPr>
        <p:spPr>
          <a:xfrm>
            <a:off x="3810000" y="2590886"/>
            <a:ext cx="5029200" cy="0"/>
          </a:xfrm>
          <a:prstGeom prst="line">
            <a:avLst/>
          </a:prstGeom>
        </p:spPr>
        <p:style>
          <a:lnRef idx="3">
            <a:schemeClr val="dk1"/>
          </a:lnRef>
          <a:fillRef idx="0">
            <a:schemeClr val="dk1"/>
          </a:fillRef>
          <a:effectRef idx="2">
            <a:schemeClr val="dk1"/>
          </a:effectRef>
          <a:fontRef idx="minor">
            <a:schemeClr val="tx1"/>
          </a:fontRef>
        </p:style>
      </p:cxnSp>
      <p:sp>
        <p:nvSpPr>
          <p:cNvPr id="25" name="文本框 24"/>
          <p:cNvSpPr txBox="1"/>
          <p:nvPr/>
        </p:nvSpPr>
        <p:spPr>
          <a:xfrm>
            <a:off x="4533900" y="2728651"/>
            <a:ext cx="3429000" cy="584775"/>
          </a:xfrm>
          <a:prstGeom prst="rect">
            <a:avLst/>
          </a:prstGeom>
          <a:noFill/>
        </p:spPr>
        <p:txBody>
          <a:bodyPr wrap="square" rtlCol="0">
            <a:spAutoFit/>
          </a:bodyPr>
          <a:lstStyle/>
          <a:p>
            <a:r>
              <a:rPr lang="en-US" altLang="zh-CN" sz="3200" dirty="0" smtClean="0">
                <a:solidFill>
                  <a:srgbClr val="00B050"/>
                </a:solidFill>
                <a:effectLst>
                  <a:outerShdw blurRad="38100" dist="38100" dir="2700000" algn="tl">
                    <a:srgbClr val="000000">
                      <a:alpha val="43137"/>
                    </a:srgbClr>
                  </a:outerShdw>
                </a:effectLst>
              </a:rPr>
              <a:t>True </a:t>
            </a:r>
            <a:r>
              <a:rPr lang="en-US" altLang="zh-CN" sz="3200" dirty="0" err="1" smtClean="0">
                <a:solidFill>
                  <a:srgbClr val="00B050"/>
                </a:solidFill>
                <a:effectLst>
                  <a:outerShdw blurRad="38100" dist="38100" dir="2700000" algn="tl">
                    <a:srgbClr val="000000">
                      <a:alpha val="43137"/>
                    </a:srgbClr>
                  </a:outerShdw>
                </a:effectLst>
              </a:rPr>
              <a:t>pos</a:t>
            </a:r>
            <a:r>
              <a:rPr lang="en-US" altLang="zh-CN" sz="3200" dirty="0" smtClean="0">
                <a:solidFill>
                  <a:srgbClr val="00B050"/>
                </a:solidFill>
                <a:effectLst>
                  <a:outerShdw blurRad="38100" dist="38100" dir="2700000" algn="tl">
                    <a:srgbClr val="000000">
                      <a:alpha val="43137"/>
                    </a:srgbClr>
                  </a:outerShdw>
                </a:effectLst>
              </a:rPr>
              <a:t> + True </a:t>
            </a:r>
            <a:r>
              <a:rPr lang="en-US" altLang="zh-CN" sz="3200" dirty="0" err="1" smtClean="0">
                <a:solidFill>
                  <a:srgbClr val="00B050"/>
                </a:solidFill>
                <a:effectLst>
                  <a:outerShdw blurRad="38100" dist="38100" dir="2700000" algn="tl">
                    <a:srgbClr val="000000">
                      <a:alpha val="43137"/>
                    </a:srgbClr>
                  </a:outerShdw>
                </a:effectLst>
              </a:rPr>
              <a:t>neg</a:t>
            </a:r>
            <a:endParaRPr lang="zh-CN" altLang="en-US" sz="3200" dirty="0">
              <a:solidFill>
                <a:srgbClr val="00B050"/>
              </a:solidFill>
              <a:effectLst>
                <a:outerShdw blurRad="38100" dist="38100" dir="2700000" algn="tl">
                  <a:srgbClr val="000000">
                    <a:alpha val="43137"/>
                  </a:srgbClr>
                </a:outerShdw>
              </a:effectLst>
            </a:endParaRPr>
          </a:p>
        </p:txBody>
      </p:sp>
      <p:sp>
        <p:nvSpPr>
          <p:cNvPr id="26" name="文本框 25"/>
          <p:cNvSpPr txBox="1"/>
          <p:nvPr/>
        </p:nvSpPr>
        <p:spPr>
          <a:xfrm>
            <a:off x="4438650" y="3566461"/>
            <a:ext cx="3771900" cy="584775"/>
          </a:xfrm>
          <a:prstGeom prst="rect">
            <a:avLst/>
          </a:prstGeom>
          <a:noFill/>
        </p:spPr>
        <p:txBody>
          <a:bodyPr wrap="square" rtlCol="0">
            <a:spAutoFit/>
          </a:bodyPr>
          <a:lstStyle/>
          <a:p>
            <a:r>
              <a:rPr lang="en-US" altLang="zh-CN" sz="3200" dirty="0" smtClean="0">
                <a:solidFill>
                  <a:srgbClr val="FF0000"/>
                </a:solidFill>
                <a:effectLst>
                  <a:outerShdw blurRad="38100" dist="38100" dir="2700000" algn="tl">
                    <a:srgbClr val="000000">
                      <a:alpha val="43137"/>
                    </a:srgbClr>
                  </a:outerShdw>
                </a:effectLst>
              </a:rPr>
              <a:t>False </a:t>
            </a:r>
            <a:r>
              <a:rPr lang="en-US" altLang="zh-CN" sz="3200" dirty="0" err="1" smtClean="0">
                <a:solidFill>
                  <a:srgbClr val="FF0000"/>
                </a:solidFill>
                <a:effectLst>
                  <a:outerShdw blurRad="38100" dist="38100" dir="2700000" algn="tl">
                    <a:srgbClr val="000000">
                      <a:alpha val="43137"/>
                    </a:srgbClr>
                  </a:outerShdw>
                </a:effectLst>
              </a:rPr>
              <a:t>pos</a:t>
            </a:r>
            <a:r>
              <a:rPr lang="en-US" altLang="zh-CN" sz="3200" dirty="0" smtClean="0">
                <a:solidFill>
                  <a:srgbClr val="FF0000"/>
                </a:solidFill>
                <a:effectLst>
                  <a:outerShdw blurRad="38100" dist="38100" dir="2700000" algn="tl">
                    <a:srgbClr val="000000">
                      <a:alpha val="43137"/>
                    </a:srgbClr>
                  </a:outerShdw>
                </a:effectLst>
              </a:rPr>
              <a:t> + False </a:t>
            </a:r>
            <a:r>
              <a:rPr lang="en-US" altLang="zh-CN" sz="3200" dirty="0" err="1" smtClean="0">
                <a:solidFill>
                  <a:srgbClr val="FF0000"/>
                </a:solidFill>
                <a:effectLst>
                  <a:outerShdw blurRad="38100" dist="38100" dir="2700000" algn="tl">
                    <a:srgbClr val="000000">
                      <a:alpha val="43137"/>
                    </a:srgbClr>
                  </a:outerShdw>
                </a:effectLst>
              </a:rPr>
              <a:t>neg</a:t>
            </a:r>
            <a:endParaRPr lang="zh-CN" altLang="en-US" sz="3200" dirty="0">
              <a:solidFill>
                <a:srgbClr val="FF0000"/>
              </a:solidFill>
              <a:effectLst>
                <a:outerShdw blurRad="38100" dist="38100" dir="2700000" algn="tl">
                  <a:srgbClr val="000000">
                    <a:alpha val="43137"/>
                  </a:srgbClr>
                </a:outerShdw>
              </a:effectLst>
            </a:endParaRPr>
          </a:p>
        </p:txBody>
      </p:sp>
      <p:sp>
        <p:nvSpPr>
          <p:cNvPr id="31" name="文本框 30"/>
          <p:cNvSpPr txBox="1"/>
          <p:nvPr/>
        </p:nvSpPr>
        <p:spPr>
          <a:xfrm>
            <a:off x="4357534" y="3117634"/>
            <a:ext cx="3771900" cy="584775"/>
          </a:xfrm>
          <a:prstGeom prst="rect">
            <a:avLst/>
          </a:prstGeom>
          <a:noFill/>
        </p:spPr>
        <p:txBody>
          <a:bodyPr wrap="square" rtlCol="0">
            <a:spAutoFit/>
          </a:bodyPr>
          <a:lstStyle/>
          <a:p>
            <a:pPr algn="ctr"/>
            <a:r>
              <a:rPr lang="en-US" altLang="zh-CN" sz="3200" dirty="0" smtClean="0">
                <a:solidFill>
                  <a:srgbClr val="7030A0"/>
                </a:solidFill>
                <a:effectLst>
                  <a:outerShdw blurRad="38100" dist="38100" dir="2700000" algn="tl">
                    <a:srgbClr val="000000">
                      <a:alpha val="43137"/>
                    </a:srgbClr>
                  </a:outerShdw>
                </a:effectLst>
              </a:rPr>
              <a:t>+</a:t>
            </a:r>
            <a:endParaRPr lang="zh-CN" altLang="en-US" sz="3200" dirty="0">
              <a:solidFill>
                <a:srgbClr val="7030A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5187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3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400050"/>
            <a:ext cx="9144000" cy="6076967"/>
          </a:xfrm>
          <a:prstGeom prst="rect">
            <a:avLst/>
          </a:prstGeom>
        </p:spPr>
      </p:pic>
      <p:pic>
        <p:nvPicPr>
          <p:cNvPr id="1030" name="Picture 6" descr="http://h.hiphotos.baidu.com/image/w%3D2048%3Bq%3D90/sign=54786ec7fe039245a1b5e60fb3ac9fb3/0b46f21fbe096b636192c65a0e338744ebf8ac35.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25000" y1="59322" x2="25000" y2="59322"/>
                      </a14:backgroundRemoval>
                    </a14:imgEffect>
                  </a14:imgLayer>
                </a14:imgProps>
              </a:ext>
              <a:ext uri="{28A0092B-C50C-407E-A947-70E740481C1C}">
                <a14:useLocalDpi xmlns:a14="http://schemas.microsoft.com/office/drawing/2010/main" val="0"/>
              </a:ext>
            </a:extLst>
          </a:blip>
          <a:srcRect/>
          <a:stretch>
            <a:fillRect/>
          </a:stretch>
        </p:blipFill>
        <p:spPr bwMode="auto">
          <a:xfrm>
            <a:off x="5715000" y="1123950"/>
            <a:ext cx="2857500" cy="28098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5790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85750"/>
            <a:ext cx="7315200" cy="430887"/>
          </a:xfrm>
          <a:prstGeom prst="rect">
            <a:avLst/>
          </a:prstGeom>
          <a:noFill/>
        </p:spPr>
        <p:txBody>
          <a:bodyPr wrap="square" rtlCol="0">
            <a:spAutoFit/>
          </a:bodyPr>
          <a:lstStyle/>
          <a:p>
            <a:r>
              <a:rPr lang="en-US" sz="2200" b="1" dirty="0" smtClean="0"/>
              <a:t>Precision/</a:t>
            </a:r>
            <a:r>
              <a:rPr lang="en-US" altLang="zh-CN" sz="2200" b="1" dirty="0"/>
              <a:t>Recall</a:t>
            </a:r>
          </a:p>
        </p:txBody>
      </p:sp>
      <p:sp>
        <p:nvSpPr>
          <p:cNvPr id="3" name="TextBox 2"/>
          <p:cNvSpPr txBox="1"/>
          <p:nvPr/>
        </p:nvSpPr>
        <p:spPr>
          <a:xfrm>
            <a:off x="381000" y="693063"/>
            <a:ext cx="8458200" cy="400110"/>
          </a:xfrm>
          <a:prstGeom prst="rect">
            <a:avLst/>
          </a:prstGeom>
          <a:noFill/>
        </p:spPr>
        <p:txBody>
          <a:bodyPr wrap="square" rtlCol="0">
            <a:spAutoFit/>
          </a:bodyPr>
          <a:lstStyle/>
          <a:p>
            <a:r>
              <a:rPr lang="en-US" sz="2000" dirty="0" smtClean="0"/>
              <a:t>           in presence of rare class that we want to detect</a:t>
            </a:r>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50999" y="808517"/>
            <a:ext cx="571500" cy="220980"/>
          </a:xfrm>
          <a:prstGeom prst="rect">
            <a:avLst/>
          </a:prstGeom>
        </p:spPr>
      </p:pic>
      <p:graphicFrame>
        <p:nvGraphicFramePr>
          <p:cNvPr id="4" name="表格 3"/>
          <p:cNvGraphicFramePr>
            <a:graphicFrameLocks noGrp="1"/>
          </p:cNvGraphicFramePr>
          <p:nvPr/>
        </p:nvGraphicFramePr>
        <p:xfrm>
          <a:off x="758617" y="1967396"/>
          <a:ext cx="2743200" cy="2438400"/>
        </p:xfrm>
        <a:graphic>
          <a:graphicData uri="http://schemas.openxmlformats.org/drawingml/2006/table">
            <a:tbl>
              <a:tblPr firstRow="1" bandRow="1">
                <a:tableStyleId>{8799B23B-EC83-4686-B30A-512413B5E67A}</a:tableStyleId>
              </a:tblPr>
              <a:tblGrid>
                <a:gridCol w="1371600"/>
                <a:gridCol w="1371600"/>
              </a:tblGrid>
              <a:tr h="1219200">
                <a:tc>
                  <a:txBody>
                    <a:bodyPr/>
                    <a:lstStyle/>
                    <a:p>
                      <a:pPr algn="ctr"/>
                      <a:endParaRPr lang="zh-CN" altLang="en-US" dirty="0"/>
                    </a:p>
                  </a:txBody>
                  <a:tcPr anchor="ctr">
                    <a:solidFill>
                      <a:srgbClr val="92D050"/>
                    </a:solidFill>
                  </a:tcPr>
                </a:tc>
                <a:tc>
                  <a:txBody>
                    <a:bodyPr/>
                    <a:lstStyle/>
                    <a:p>
                      <a:pPr algn="ctr"/>
                      <a:endParaRPr lang="zh-CN" altLang="en-US" dirty="0"/>
                    </a:p>
                  </a:txBody>
                  <a:tcPr anchor="ctr">
                    <a:solidFill>
                      <a:srgbClr val="FF0000"/>
                    </a:solidFill>
                  </a:tcPr>
                </a:tc>
              </a:tr>
              <a:tr h="1219200">
                <a:tc>
                  <a:txBody>
                    <a:bodyPr/>
                    <a:lstStyle/>
                    <a:p>
                      <a:pPr algn="ctr"/>
                      <a:endParaRPr lang="zh-CN" altLang="en-US" dirty="0"/>
                    </a:p>
                  </a:txBody>
                  <a:tcPr anchor="ctr">
                    <a:solidFill>
                      <a:srgbClr val="FF0000">
                        <a:alpha val="20000"/>
                      </a:srgbClr>
                    </a:solidFill>
                  </a:tcPr>
                </a:tc>
                <a:tc>
                  <a:txBody>
                    <a:bodyPr/>
                    <a:lstStyle/>
                    <a:p>
                      <a:pPr algn="ctr"/>
                      <a:endParaRPr lang="zh-CN" altLang="en-US" dirty="0"/>
                    </a:p>
                  </a:txBody>
                  <a:tcPr anchor="ctr">
                    <a:solidFill>
                      <a:srgbClr val="00CC00">
                        <a:alpha val="20000"/>
                      </a:srgbClr>
                    </a:solidFill>
                  </a:tcPr>
                </a:tc>
              </a:tr>
            </a:tbl>
          </a:graphicData>
        </a:graphic>
      </p:graphicFrame>
      <p:sp>
        <p:nvSpPr>
          <p:cNvPr id="7" name="矩形 6"/>
          <p:cNvSpPr/>
          <p:nvPr/>
        </p:nvSpPr>
        <p:spPr>
          <a:xfrm>
            <a:off x="1470820" y="1194077"/>
            <a:ext cx="1422184" cy="400110"/>
          </a:xfrm>
          <a:prstGeom prst="rect">
            <a:avLst/>
          </a:prstGeom>
        </p:spPr>
        <p:txBody>
          <a:bodyPr wrap="none">
            <a:spAutoFit/>
          </a:bodyPr>
          <a:lstStyle/>
          <a:p>
            <a:r>
              <a:rPr lang="en-US" altLang="zh-CN" sz="2000" b="1" dirty="0" smtClean="0">
                <a:solidFill>
                  <a:srgbClr val="FF0000"/>
                </a:solidFill>
              </a:rPr>
              <a:t>Actual class</a:t>
            </a:r>
            <a:endParaRPr lang="zh-CN" altLang="en-US" sz="2000" b="1" dirty="0">
              <a:solidFill>
                <a:srgbClr val="FF0000"/>
              </a:solidFill>
            </a:endParaRPr>
          </a:p>
        </p:txBody>
      </p:sp>
      <p:sp>
        <p:nvSpPr>
          <p:cNvPr id="12" name="矩形 11"/>
          <p:cNvSpPr/>
          <p:nvPr/>
        </p:nvSpPr>
        <p:spPr>
          <a:xfrm>
            <a:off x="1341260" y="1504197"/>
            <a:ext cx="367408" cy="523220"/>
          </a:xfrm>
          <a:prstGeom prst="rect">
            <a:avLst/>
          </a:prstGeom>
        </p:spPr>
        <p:txBody>
          <a:bodyPr wrap="none">
            <a:spAutoFit/>
          </a:bodyPr>
          <a:lstStyle/>
          <a:p>
            <a:r>
              <a:rPr lang="en-US" altLang="zh-CN" sz="2800" b="1" dirty="0" smtClean="0"/>
              <a:t>1</a:t>
            </a:r>
            <a:endParaRPr lang="zh-CN" altLang="en-US" sz="2800" dirty="0"/>
          </a:p>
        </p:txBody>
      </p:sp>
      <p:sp>
        <p:nvSpPr>
          <p:cNvPr id="13" name="矩形 12"/>
          <p:cNvSpPr/>
          <p:nvPr/>
        </p:nvSpPr>
        <p:spPr>
          <a:xfrm>
            <a:off x="2655156" y="1504197"/>
            <a:ext cx="367408" cy="523220"/>
          </a:xfrm>
          <a:prstGeom prst="rect">
            <a:avLst/>
          </a:prstGeom>
        </p:spPr>
        <p:txBody>
          <a:bodyPr wrap="none">
            <a:spAutoFit/>
          </a:bodyPr>
          <a:lstStyle/>
          <a:p>
            <a:r>
              <a:rPr lang="en-US" altLang="zh-CN" sz="2800" b="1" dirty="0" smtClean="0"/>
              <a:t>0</a:t>
            </a:r>
            <a:endParaRPr lang="zh-CN" altLang="en-US" sz="2800" dirty="0"/>
          </a:p>
        </p:txBody>
      </p:sp>
      <p:sp>
        <p:nvSpPr>
          <p:cNvPr id="14" name="矩形 13"/>
          <p:cNvSpPr/>
          <p:nvPr/>
        </p:nvSpPr>
        <p:spPr>
          <a:xfrm>
            <a:off x="326223" y="2303430"/>
            <a:ext cx="367408" cy="523220"/>
          </a:xfrm>
          <a:prstGeom prst="rect">
            <a:avLst/>
          </a:prstGeom>
        </p:spPr>
        <p:txBody>
          <a:bodyPr wrap="none">
            <a:spAutoFit/>
          </a:bodyPr>
          <a:lstStyle/>
          <a:p>
            <a:r>
              <a:rPr lang="en-US" altLang="zh-CN" sz="2800" b="1" dirty="0" smtClean="0"/>
              <a:t>1</a:t>
            </a:r>
            <a:endParaRPr lang="zh-CN" altLang="en-US" sz="2800" dirty="0"/>
          </a:p>
        </p:txBody>
      </p:sp>
      <p:sp>
        <p:nvSpPr>
          <p:cNvPr id="15" name="矩形 14"/>
          <p:cNvSpPr/>
          <p:nvPr/>
        </p:nvSpPr>
        <p:spPr>
          <a:xfrm>
            <a:off x="326223" y="3511610"/>
            <a:ext cx="367408" cy="523220"/>
          </a:xfrm>
          <a:prstGeom prst="rect">
            <a:avLst/>
          </a:prstGeom>
        </p:spPr>
        <p:txBody>
          <a:bodyPr wrap="none">
            <a:spAutoFit/>
          </a:bodyPr>
          <a:lstStyle/>
          <a:p>
            <a:r>
              <a:rPr lang="en-US" altLang="zh-CN" sz="2800" b="1" dirty="0" smtClean="0"/>
              <a:t>0</a:t>
            </a:r>
            <a:endParaRPr lang="zh-CN" altLang="en-US" sz="2800" dirty="0"/>
          </a:p>
        </p:txBody>
      </p:sp>
      <p:sp>
        <p:nvSpPr>
          <p:cNvPr id="16" name="矩形 15"/>
          <p:cNvSpPr/>
          <p:nvPr/>
        </p:nvSpPr>
        <p:spPr>
          <a:xfrm>
            <a:off x="758617" y="2066932"/>
            <a:ext cx="1361142" cy="954107"/>
          </a:xfrm>
          <a:prstGeom prst="rect">
            <a:avLst/>
          </a:prstGeom>
        </p:spPr>
        <p:txBody>
          <a:bodyPr wrap="none">
            <a:spAutoFit/>
          </a:bodyPr>
          <a:lstStyle/>
          <a:p>
            <a:pPr algn="ctr"/>
            <a:r>
              <a:rPr lang="en-US" altLang="zh-CN" sz="2800" b="1" dirty="0" smtClean="0"/>
              <a:t>True</a:t>
            </a:r>
          </a:p>
          <a:p>
            <a:pPr algn="ctr"/>
            <a:r>
              <a:rPr lang="en-US" altLang="zh-CN" sz="2800" b="1" dirty="0" smtClean="0"/>
              <a:t>positive</a:t>
            </a:r>
            <a:endParaRPr lang="zh-CN" altLang="en-US" sz="2800" dirty="0"/>
          </a:p>
        </p:txBody>
      </p:sp>
      <p:sp>
        <p:nvSpPr>
          <p:cNvPr id="18" name="矩形 17"/>
          <p:cNvSpPr/>
          <p:nvPr/>
        </p:nvSpPr>
        <p:spPr>
          <a:xfrm>
            <a:off x="2111738" y="3275112"/>
            <a:ext cx="1454244" cy="954107"/>
          </a:xfrm>
          <a:prstGeom prst="rect">
            <a:avLst/>
          </a:prstGeom>
        </p:spPr>
        <p:txBody>
          <a:bodyPr wrap="none">
            <a:spAutoFit/>
          </a:bodyPr>
          <a:lstStyle/>
          <a:p>
            <a:pPr algn="ctr"/>
            <a:r>
              <a:rPr lang="en-US" altLang="zh-CN" sz="2800" b="1" dirty="0" smtClean="0"/>
              <a:t>True</a:t>
            </a:r>
          </a:p>
          <a:p>
            <a:pPr algn="ctr"/>
            <a:r>
              <a:rPr lang="en-US" altLang="zh-CN" sz="2800" b="1" dirty="0" smtClean="0"/>
              <a:t>negative</a:t>
            </a:r>
            <a:endParaRPr lang="zh-CN" altLang="en-US" sz="2800" dirty="0"/>
          </a:p>
        </p:txBody>
      </p:sp>
      <p:sp>
        <p:nvSpPr>
          <p:cNvPr id="19" name="矩形 18"/>
          <p:cNvSpPr/>
          <p:nvPr/>
        </p:nvSpPr>
        <p:spPr>
          <a:xfrm>
            <a:off x="2158289" y="2066932"/>
            <a:ext cx="1361142" cy="954107"/>
          </a:xfrm>
          <a:prstGeom prst="rect">
            <a:avLst/>
          </a:prstGeom>
        </p:spPr>
        <p:txBody>
          <a:bodyPr wrap="none">
            <a:spAutoFit/>
          </a:bodyPr>
          <a:lstStyle/>
          <a:p>
            <a:pPr algn="ctr"/>
            <a:r>
              <a:rPr lang="en-US" altLang="zh-CN" sz="2800" b="1" dirty="0" smtClean="0"/>
              <a:t>False</a:t>
            </a:r>
          </a:p>
          <a:p>
            <a:pPr algn="ctr"/>
            <a:r>
              <a:rPr lang="en-US" altLang="zh-CN" sz="2800" b="1" dirty="0" smtClean="0"/>
              <a:t>positive</a:t>
            </a:r>
            <a:endParaRPr lang="zh-CN" altLang="en-US" sz="2800" dirty="0"/>
          </a:p>
        </p:txBody>
      </p:sp>
      <p:sp>
        <p:nvSpPr>
          <p:cNvPr id="20" name="矩形 19"/>
          <p:cNvSpPr/>
          <p:nvPr/>
        </p:nvSpPr>
        <p:spPr>
          <a:xfrm>
            <a:off x="712896" y="3275112"/>
            <a:ext cx="1457450" cy="954107"/>
          </a:xfrm>
          <a:prstGeom prst="rect">
            <a:avLst/>
          </a:prstGeom>
        </p:spPr>
        <p:txBody>
          <a:bodyPr wrap="none">
            <a:spAutoFit/>
          </a:bodyPr>
          <a:lstStyle/>
          <a:p>
            <a:pPr algn="ctr"/>
            <a:r>
              <a:rPr lang="en-US" altLang="zh-CN" sz="2800" b="1" dirty="0" smtClean="0"/>
              <a:t>False</a:t>
            </a:r>
          </a:p>
          <a:p>
            <a:pPr algn="ctr"/>
            <a:r>
              <a:rPr lang="en-US" altLang="zh-CN" sz="2800" b="1" dirty="0" smtClean="0"/>
              <a:t>negative</a:t>
            </a:r>
            <a:endParaRPr lang="zh-CN" altLang="en-US" sz="2800" dirty="0"/>
          </a:p>
        </p:txBody>
      </p:sp>
      <p:sp>
        <p:nvSpPr>
          <p:cNvPr id="21" name="文本框 20"/>
          <p:cNvSpPr txBox="1"/>
          <p:nvPr/>
        </p:nvSpPr>
        <p:spPr>
          <a:xfrm>
            <a:off x="0" y="2288391"/>
            <a:ext cx="492443" cy="1862845"/>
          </a:xfrm>
          <a:prstGeom prst="rect">
            <a:avLst/>
          </a:prstGeom>
          <a:noFill/>
        </p:spPr>
        <p:txBody>
          <a:bodyPr vert="eaVert" wrap="square" rtlCol="0">
            <a:spAutoFit/>
          </a:bodyPr>
          <a:lstStyle/>
          <a:p>
            <a:r>
              <a:rPr lang="en-US" altLang="zh-CN" sz="2000" b="1" dirty="0" smtClean="0">
                <a:solidFill>
                  <a:srgbClr val="FF0000"/>
                </a:solidFill>
              </a:rPr>
              <a:t>Predicted class</a:t>
            </a:r>
            <a:endParaRPr lang="zh-CN" altLang="en-US" sz="2000" b="1" dirty="0">
              <a:solidFill>
                <a:srgbClr val="FF0000"/>
              </a:solidFill>
            </a:endParaRPr>
          </a:p>
        </p:txBody>
      </p:sp>
      <p:sp>
        <p:nvSpPr>
          <p:cNvPr id="27" name="矩形 26"/>
          <p:cNvSpPr/>
          <p:nvPr/>
        </p:nvSpPr>
        <p:spPr>
          <a:xfrm>
            <a:off x="732073" y="2000422"/>
            <a:ext cx="2760814" cy="1180928"/>
          </a:xfrm>
          <a:prstGeom prst="rect">
            <a:avLst/>
          </a:prstGeom>
          <a:noFill/>
          <a:ln w="57150">
            <a:solidFill>
              <a:srgbClr val="0000CC"/>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28" name="矩形 27"/>
          <p:cNvSpPr/>
          <p:nvPr/>
        </p:nvSpPr>
        <p:spPr>
          <a:xfrm>
            <a:off x="732073" y="2000422"/>
            <a:ext cx="1396013" cy="2400128"/>
          </a:xfrm>
          <a:prstGeom prst="rect">
            <a:avLst/>
          </a:prstGeom>
          <a:noFill/>
          <a:ln w="57150">
            <a:solidFill>
              <a:schemeClr val="accent6">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5" name="文本框 4"/>
          <p:cNvSpPr txBox="1"/>
          <p:nvPr/>
        </p:nvSpPr>
        <p:spPr>
          <a:xfrm>
            <a:off x="4533900" y="1959210"/>
            <a:ext cx="3429000" cy="584775"/>
          </a:xfrm>
          <a:prstGeom prst="rect">
            <a:avLst/>
          </a:prstGeom>
          <a:noFill/>
        </p:spPr>
        <p:txBody>
          <a:bodyPr wrap="square" rtlCol="0">
            <a:spAutoFit/>
          </a:bodyPr>
          <a:lstStyle/>
          <a:p>
            <a:r>
              <a:rPr lang="en-US" altLang="zh-CN" sz="3200" dirty="0" smtClean="0">
                <a:solidFill>
                  <a:srgbClr val="00B050"/>
                </a:solidFill>
                <a:effectLst>
                  <a:outerShdw blurRad="38100" dist="38100" dir="2700000" algn="tl">
                    <a:srgbClr val="000000">
                      <a:alpha val="43137"/>
                    </a:srgbClr>
                  </a:outerShdw>
                </a:effectLst>
              </a:rPr>
              <a:t>True </a:t>
            </a:r>
            <a:r>
              <a:rPr lang="en-US" altLang="zh-CN" sz="3200" dirty="0" err="1" smtClean="0">
                <a:solidFill>
                  <a:srgbClr val="00B050"/>
                </a:solidFill>
                <a:effectLst>
                  <a:outerShdw blurRad="38100" dist="38100" dir="2700000" algn="tl">
                    <a:srgbClr val="000000">
                      <a:alpha val="43137"/>
                    </a:srgbClr>
                  </a:outerShdw>
                </a:effectLst>
              </a:rPr>
              <a:t>pos</a:t>
            </a:r>
            <a:r>
              <a:rPr lang="en-US" altLang="zh-CN" sz="3200" dirty="0" smtClean="0">
                <a:solidFill>
                  <a:srgbClr val="00B050"/>
                </a:solidFill>
                <a:effectLst>
                  <a:outerShdw blurRad="38100" dist="38100" dir="2700000" algn="tl">
                    <a:srgbClr val="000000">
                      <a:alpha val="43137"/>
                    </a:srgbClr>
                  </a:outerShdw>
                </a:effectLst>
              </a:rPr>
              <a:t> + True </a:t>
            </a:r>
            <a:r>
              <a:rPr lang="en-US" altLang="zh-CN" sz="3200" dirty="0" err="1" smtClean="0">
                <a:solidFill>
                  <a:srgbClr val="00B050"/>
                </a:solidFill>
                <a:effectLst>
                  <a:outerShdw blurRad="38100" dist="38100" dir="2700000" algn="tl">
                    <a:srgbClr val="000000">
                      <a:alpha val="43137"/>
                    </a:srgbClr>
                  </a:outerShdw>
                </a:effectLst>
              </a:rPr>
              <a:t>neg</a:t>
            </a:r>
            <a:endParaRPr lang="zh-CN" altLang="en-US" sz="3200" dirty="0">
              <a:solidFill>
                <a:srgbClr val="00B050"/>
              </a:solidFill>
              <a:effectLst>
                <a:outerShdw blurRad="38100" dist="38100" dir="2700000" algn="tl">
                  <a:srgbClr val="000000">
                    <a:alpha val="43137"/>
                  </a:srgbClr>
                </a:outerShdw>
              </a:effectLst>
            </a:endParaRPr>
          </a:p>
        </p:txBody>
      </p:sp>
      <p:cxnSp>
        <p:nvCxnSpPr>
          <p:cNvPr id="9" name="直接连接符 8"/>
          <p:cNvCxnSpPr/>
          <p:nvPr/>
        </p:nvCxnSpPr>
        <p:spPr>
          <a:xfrm>
            <a:off x="3810000" y="2590886"/>
            <a:ext cx="5029200" cy="0"/>
          </a:xfrm>
          <a:prstGeom prst="line">
            <a:avLst/>
          </a:prstGeom>
        </p:spPr>
        <p:style>
          <a:lnRef idx="3">
            <a:schemeClr val="dk1"/>
          </a:lnRef>
          <a:fillRef idx="0">
            <a:schemeClr val="dk1"/>
          </a:fillRef>
          <a:effectRef idx="2">
            <a:schemeClr val="dk1"/>
          </a:effectRef>
          <a:fontRef idx="minor">
            <a:schemeClr val="tx1"/>
          </a:fontRef>
        </p:style>
      </p:cxnSp>
      <p:sp>
        <p:nvSpPr>
          <p:cNvPr id="26" name="文本框 25"/>
          <p:cNvSpPr txBox="1"/>
          <p:nvPr/>
        </p:nvSpPr>
        <p:spPr>
          <a:xfrm>
            <a:off x="4362450" y="2543985"/>
            <a:ext cx="3771900" cy="1200329"/>
          </a:xfrm>
          <a:prstGeom prst="rect">
            <a:avLst/>
          </a:prstGeom>
          <a:noFill/>
        </p:spPr>
        <p:txBody>
          <a:bodyPr wrap="square" rtlCol="0">
            <a:spAutoFit/>
          </a:bodyPr>
          <a:lstStyle/>
          <a:p>
            <a:pPr algn="ctr"/>
            <a:r>
              <a:rPr lang="en-US" altLang="zh-CN" sz="7200" dirty="0" smtClean="0">
                <a:solidFill>
                  <a:srgbClr val="FF0000"/>
                </a:solidFill>
                <a:effectLst>
                  <a:outerShdw blurRad="38100" dist="38100" dir="2700000" algn="tl">
                    <a:srgbClr val="000000">
                      <a:alpha val="43137"/>
                    </a:srgbClr>
                  </a:outerShdw>
                </a:effectLst>
              </a:rPr>
              <a:t>m</a:t>
            </a:r>
            <a:endParaRPr lang="zh-CN" altLang="en-US" sz="7200"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13694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191000" y="742950"/>
            <a:ext cx="4407745"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chemeClr val="tx1">
                    <a:lumMod val="75000"/>
                    <a:lumOff val="25000"/>
                  </a:schemeClr>
                </a:solidFill>
              </a:rPr>
              <a:t>Machine learning system design</a:t>
            </a:r>
          </a:p>
        </p:txBody>
      </p:sp>
      <p:cxnSp>
        <p:nvCxnSpPr>
          <p:cNvPr id="6" name="Straight Connector 5"/>
          <p:cNvCxnSpPr/>
          <p:nvPr/>
        </p:nvCxnSpPr>
        <p:spPr>
          <a:xfrm>
            <a:off x="42248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idx="4294967295"/>
          </p:nvPr>
        </p:nvSpPr>
        <p:spPr>
          <a:xfrm>
            <a:off x="4191000" y="2266950"/>
            <a:ext cx="4407745" cy="1676400"/>
          </a:xfrm>
        </p:spPr>
        <p:txBody>
          <a:bodyPr>
            <a:noAutofit/>
          </a:bodyPr>
          <a:lstStyle/>
          <a:p>
            <a:pPr algn="l"/>
            <a:r>
              <a:rPr lang="en-US" sz="4000" dirty="0" smtClean="0">
                <a:solidFill>
                  <a:schemeClr val="tx1">
                    <a:lumMod val="75000"/>
                    <a:lumOff val="25000"/>
                  </a:schemeClr>
                </a:solidFill>
              </a:rPr>
              <a:t>Trading off precision and recall</a:t>
            </a:r>
            <a:endParaRPr lang="en-US" sz="4000" dirty="0">
              <a:solidFill>
                <a:schemeClr val="tx1">
                  <a:lumMod val="75000"/>
                  <a:lumOff val="25000"/>
                </a:schemeClr>
              </a:solidFill>
            </a:endParaRPr>
          </a:p>
        </p:txBody>
      </p:sp>
      <p:pic>
        <p:nvPicPr>
          <p:cNvPr id="2" name="Picture 2" descr="C:\Users\ang\Desktop\iStock_000012344803Large.jpg"/>
          <p:cNvPicPr>
            <a:picLocks noChangeAspect="1" noChangeArrowheads="1"/>
          </p:cNvPicPr>
          <p:nvPr/>
        </p:nvPicPr>
        <p:blipFill>
          <a:blip r:embed="rId3" cstate="print"/>
          <a:srcRect b="7246"/>
          <a:stretch>
            <a:fillRect/>
          </a:stretch>
        </p:blipFill>
        <p:spPr bwMode="auto">
          <a:xfrm>
            <a:off x="685800" y="361950"/>
            <a:ext cx="3200400" cy="3657600"/>
          </a:xfrm>
          <a:prstGeom prst="rect">
            <a:avLst/>
          </a:prstGeom>
          <a:noFill/>
        </p:spPr>
      </p:pic>
      <p:sp>
        <p:nvSpPr>
          <p:cNvPr id="7" name="Title 1"/>
          <p:cNvSpPr txBox="1">
            <a:spLocks/>
          </p:cNvSpPr>
          <p:nvPr/>
        </p:nvSpPr>
        <p:spPr>
          <a:xfrm>
            <a:off x="838200" y="3867150"/>
            <a:ext cx="28956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tx1">
                    <a:lumMod val="75000"/>
                    <a:lumOff val="25000"/>
                  </a:schemeClr>
                </a:solidFill>
                <a:effectLst/>
                <a:uLnTx/>
                <a:uFillTx/>
                <a:latin typeface="+mj-lt"/>
                <a:ea typeface="+mj-ea"/>
                <a:cs typeface="+mj-cs"/>
              </a:rPr>
              <a:t>Machine Learning</a:t>
            </a:r>
            <a:endPar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endParaRPr>
          </a:p>
        </p:txBody>
      </p:sp>
    </p:spTree>
    <p:extLst>
      <p:ext uri="{BB962C8B-B14F-4D97-AF65-F5344CB8AC3E}">
        <p14:creationId xmlns:p14="http://schemas.microsoft.com/office/powerpoint/2010/main" val="8839330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85750"/>
            <a:ext cx="4800600" cy="461665"/>
          </a:xfrm>
          <a:prstGeom prst="rect">
            <a:avLst/>
          </a:prstGeom>
          <a:noFill/>
        </p:spPr>
        <p:txBody>
          <a:bodyPr wrap="square" rtlCol="0">
            <a:spAutoFit/>
          </a:bodyPr>
          <a:lstStyle/>
          <a:p>
            <a:r>
              <a:rPr lang="en-US" sz="2400" b="1" dirty="0" smtClean="0"/>
              <a:t>Trading off precision and recall</a:t>
            </a:r>
            <a:endParaRPr lang="en-US" sz="2400" b="1" dirty="0"/>
          </a:p>
        </p:txBody>
      </p:sp>
      <p:sp>
        <p:nvSpPr>
          <p:cNvPr id="3" name="TextBox 2"/>
          <p:cNvSpPr txBox="1"/>
          <p:nvPr/>
        </p:nvSpPr>
        <p:spPr>
          <a:xfrm>
            <a:off x="381000" y="693063"/>
            <a:ext cx="4953000" cy="1200329"/>
          </a:xfrm>
          <a:prstGeom prst="rect">
            <a:avLst/>
          </a:prstGeom>
          <a:noFill/>
        </p:spPr>
        <p:txBody>
          <a:bodyPr wrap="square" rtlCol="0">
            <a:spAutoFit/>
          </a:bodyPr>
          <a:lstStyle/>
          <a:p>
            <a:r>
              <a:rPr lang="en-US" sz="2400" dirty="0" smtClean="0"/>
              <a:t>Logistic regression:</a:t>
            </a:r>
          </a:p>
          <a:p>
            <a:r>
              <a:rPr lang="en-US" sz="2400" dirty="0" smtClean="0"/>
              <a:t>Predict 1 if </a:t>
            </a:r>
          </a:p>
          <a:p>
            <a:r>
              <a:rPr lang="en-US" sz="2400" dirty="0" smtClean="0"/>
              <a:t>Predict 0 if </a:t>
            </a:r>
          </a:p>
        </p:txBody>
      </p:sp>
      <p:pic>
        <p:nvPicPr>
          <p:cNvPr id="5" name="Picture 4"/>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009900" y="828675"/>
            <a:ext cx="1501140" cy="255270"/>
          </a:xfrm>
          <a:prstGeom prst="rect">
            <a:avLst/>
          </a:prstGeom>
        </p:spPr>
      </p:pic>
      <p:pic>
        <p:nvPicPr>
          <p:cNvPr id="9" name="Picture 8"/>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974849" y="1175117"/>
            <a:ext cx="1236345" cy="255270"/>
          </a:xfrm>
          <a:prstGeom prst="rect">
            <a:avLst/>
          </a:prstGeom>
        </p:spPr>
      </p:pic>
      <p:pic>
        <p:nvPicPr>
          <p:cNvPr id="10" name="Picture 9"/>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1974848" y="1552575"/>
            <a:ext cx="1236345" cy="255270"/>
          </a:xfrm>
          <a:prstGeom prst="rect">
            <a:avLst/>
          </a:prstGeom>
        </p:spPr>
      </p:pic>
      <p:sp>
        <p:nvSpPr>
          <p:cNvPr id="42" name="TextBox 41"/>
          <p:cNvSpPr txBox="1"/>
          <p:nvPr/>
        </p:nvSpPr>
        <p:spPr>
          <a:xfrm>
            <a:off x="6204092" y="285751"/>
            <a:ext cx="1028416" cy="276999"/>
          </a:xfrm>
          <a:prstGeom prst="rect">
            <a:avLst/>
          </a:prstGeom>
          <a:noFill/>
        </p:spPr>
        <p:txBody>
          <a:bodyPr wrap="square" rtlCol="0">
            <a:spAutoFit/>
          </a:bodyPr>
          <a:lstStyle/>
          <a:p>
            <a:r>
              <a:rPr lang="en-US" sz="1200" dirty="0" smtClean="0"/>
              <a:t>precision    =</a:t>
            </a:r>
            <a:endParaRPr lang="en-US" sz="1200" dirty="0"/>
          </a:p>
        </p:txBody>
      </p:sp>
      <p:sp>
        <p:nvSpPr>
          <p:cNvPr id="43" name="Rectangle 42"/>
          <p:cNvSpPr/>
          <p:nvPr/>
        </p:nvSpPr>
        <p:spPr>
          <a:xfrm>
            <a:off x="7264400" y="241300"/>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7239000" y="459416"/>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7264400" y="447357"/>
            <a:ext cx="1742285" cy="0"/>
          </a:xfrm>
          <a:prstGeom prst="line">
            <a:avLst/>
          </a:prstGeom>
        </p:spPr>
        <p:style>
          <a:lnRef idx="1">
            <a:schemeClr val="dk1"/>
          </a:lnRef>
          <a:fillRef idx="0">
            <a:schemeClr val="dk1"/>
          </a:fillRef>
          <a:effectRef idx="0">
            <a:schemeClr val="dk1"/>
          </a:effectRef>
          <a:fontRef idx="minor">
            <a:schemeClr val="tx1"/>
          </a:fontRef>
        </p:style>
      </p:cxnSp>
      <p:sp>
        <p:nvSpPr>
          <p:cNvPr id="49" name="TextBox 48"/>
          <p:cNvSpPr txBox="1"/>
          <p:nvPr/>
        </p:nvSpPr>
        <p:spPr>
          <a:xfrm>
            <a:off x="7414817" y="188926"/>
            <a:ext cx="1441449" cy="276999"/>
          </a:xfrm>
          <a:prstGeom prst="rect">
            <a:avLst/>
          </a:prstGeom>
          <a:noFill/>
        </p:spPr>
        <p:txBody>
          <a:bodyPr wrap="square" rtlCol="0">
            <a:spAutoFit/>
          </a:bodyPr>
          <a:lstStyle/>
          <a:p>
            <a:pPr algn="ctr"/>
            <a:r>
              <a:rPr lang="en-US" sz="1200" dirty="0" smtClean="0"/>
              <a:t>true positives</a:t>
            </a:r>
            <a:endParaRPr lang="en-US" sz="1200" dirty="0"/>
          </a:p>
        </p:txBody>
      </p:sp>
      <p:sp>
        <p:nvSpPr>
          <p:cNvPr id="50" name="TextBox 49"/>
          <p:cNvSpPr txBox="1"/>
          <p:nvPr/>
        </p:nvSpPr>
        <p:spPr>
          <a:xfrm>
            <a:off x="7264400" y="389751"/>
            <a:ext cx="1752601" cy="276999"/>
          </a:xfrm>
          <a:prstGeom prst="rect">
            <a:avLst/>
          </a:prstGeom>
          <a:noFill/>
        </p:spPr>
        <p:txBody>
          <a:bodyPr wrap="square" rtlCol="0">
            <a:spAutoFit/>
          </a:bodyPr>
          <a:lstStyle/>
          <a:p>
            <a:pPr algn="ctr"/>
            <a:r>
              <a:rPr lang="en-US" sz="1200" b="1" dirty="0">
                <a:solidFill>
                  <a:srgbClr val="0000CC"/>
                </a:solidFill>
              </a:rPr>
              <a:t>n</a:t>
            </a:r>
            <a:r>
              <a:rPr lang="en-US" sz="1200" b="1" dirty="0" smtClean="0">
                <a:solidFill>
                  <a:srgbClr val="0000CC"/>
                </a:solidFill>
              </a:rPr>
              <a:t>o. of predicted positive</a:t>
            </a:r>
            <a:endParaRPr lang="en-US" sz="1200" b="1" dirty="0">
              <a:solidFill>
                <a:srgbClr val="0000CC"/>
              </a:solidFill>
            </a:endParaRPr>
          </a:p>
        </p:txBody>
      </p:sp>
      <p:sp>
        <p:nvSpPr>
          <p:cNvPr id="53" name="TextBox 52"/>
          <p:cNvSpPr txBox="1"/>
          <p:nvPr/>
        </p:nvSpPr>
        <p:spPr>
          <a:xfrm>
            <a:off x="6400800" y="742950"/>
            <a:ext cx="863600" cy="276999"/>
          </a:xfrm>
          <a:prstGeom prst="rect">
            <a:avLst/>
          </a:prstGeom>
          <a:noFill/>
        </p:spPr>
        <p:txBody>
          <a:bodyPr wrap="square" rtlCol="0">
            <a:spAutoFit/>
          </a:bodyPr>
          <a:lstStyle/>
          <a:p>
            <a:r>
              <a:rPr lang="en-US" sz="1200" dirty="0" smtClean="0"/>
              <a:t>recall     =</a:t>
            </a:r>
            <a:endParaRPr lang="en-US" sz="1200" dirty="0"/>
          </a:p>
        </p:txBody>
      </p:sp>
      <p:sp>
        <p:nvSpPr>
          <p:cNvPr id="54" name="Rectangle 53"/>
          <p:cNvSpPr/>
          <p:nvPr/>
        </p:nvSpPr>
        <p:spPr>
          <a:xfrm>
            <a:off x="7232508" y="698500"/>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7207108" y="916616"/>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p:nvPr/>
        </p:nvCxnSpPr>
        <p:spPr>
          <a:xfrm>
            <a:off x="7232508" y="904557"/>
            <a:ext cx="1742285" cy="0"/>
          </a:xfrm>
          <a:prstGeom prst="line">
            <a:avLst/>
          </a:prstGeom>
        </p:spPr>
        <p:style>
          <a:lnRef idx="1">
            <a:schemeClr val="dk1"/>
          </a:lnRef>
          <a:fillRef idx="0">
            <a:schemeClr val="dk1"/>
          </a:fillRef>
          <a:effectRef idx="0">
            <a:schemeClr val="dk1"/>
          </a:effectRef>
          <a:fontRef idx="minor">
            <a:schemeClr val="tx1"/>
          </a:fontRef>
        </p:style>
      </p:cxnSp>
      <p:sp>
        <p:nvSpPr>
          <p:cNvPr id="57" name="TextBox 56"/>
          <p:cNvSpPr txBox="1"/>
          <p:nvPr/>
        </p:nvSpPr>
        <p:spPr>
          <a:xfrm>
            <a:off x="7382925" y="646126"/>
            <a:ext cx="1441449" cy="276999"/>
          </a:xfrm>
          <a:prstGeom prst="rect">
            <a:avLst/>
          </a:prstGeom>
          <a:noFill/>
        </p:spPr>
        <p:txBody>
          <a:bodyPr wrap="square" rtlCol="0">
            <a:spAutoFit/>
          </a:bodyPr>
          <a:lstStyle/>
          <a:p>
            <a:pPr algn="ctr"/>
            <a:r>
              <a:rPr lang="en-US" sz="1200" dirty="0"/>
              <a:t>t</a:t>
            </a:r>
            <a:r>
              <a:rPr lang="en-US" sz="1200" dirty="0" smtClean="0"/>
              <a:t>rue positives</a:t>
            </a:r>
            <a:endParaRPr lang="en-US" sz="1200" dirty="0"/>
          </a:p>
        </p:txBody>
      </p:sp>
      <p:sp>
        <p:nvSpPr>
          <p:cNvPr id="58" name="TextBox 57"/>
          <p:cNvSpPr txBox="1"/>
          <p:nvPr/>
        </p:nvSpPr>
        <p:spPr>
          <a:xfrm>
            <a:off x="7232508" y="846951"/>
            <a:ext cx="1752601" cy="276999"/>
          </a:xfrm>
          <a:prstGeom prst="rect">
            <a:avLst/>
          </a:prstGeom>
          <a:noFill/>
        </p:spPr>
        <p:txBody>
          <a:bodyPr wrap="square" rtlCol="0">
            <a:spAutoFit/>
          </a:bodyPr>
          <a:lstStyle/>
          <a:p>
            <a:pPr algn="ctr"/>
            <a:r>
              <a:rPr lang="en-US" sz="1200" b="1" dirty="0">
                <a:solidFill>
                  <a:schemeClr val="accent6">
                    <a:lumMod val="75000"/>
                  </a:schemeClr>
                </a:solidFill>
              </a:rPr>
              <a:t>n</a:t>
            </a:r>
            <a:r>
              <a:rPr lang="en-US" sz="1200" b="1" dirty="0" smtClean="0">
                <a:solidFill>
                  <a:schemeClr val="accent6">
                    <a:lumMod val="75000"/>
                  </a:schemeClr>
                </a:solidFill>
              </a:rPr>
              <a:t>o. of actual positive</a:t>
            </a:r>
            <a:endParaRPr lang="en-US" sz="1200" b="1" dirty="0">
              <a:solidFill>
                <a:schemeClr val="accent6">
                  <a:lumMod val="75000"/>
                </a:schemeClr>
              </a:solidFill>
            </a:endParaRPr>
          </a:p>
        </p:txBody>
      </p:sp>
      <p:pic>
        <p:nvPicPr>
          <p:cNvPr id="45" name="图片 44"/>
          <p:cNvPicPr>
            <a:picLocks noChangeAspect="1"/>
          </p:cNvPicPr>
          <p:nvPr/>
        </p:nvPicPr>
        <p:blipFill rotWithShape="1">
          <a:blip r:embed="rId8" cstate="print">
            <a:extLst>
              <a:ext uri="{28A0092B-C50C-407E-A947-70E740481C1C}">
                <a14:useLocalDpi xmlns:a14="http://schemas.microsoft.com/office/drawing/2010/main" val="0"/>
              </a:ext>
            </a:extLst>
          </a:blip>
          <a:srcRect l="8734" t="5869" r="7419" b="7472"/>
          <a:stretch/>
        </p:blipFill>
        <p:spPr>
          <a:xfrm>
            <a:off x="2209800" y="2608527"/>
            <a:ext cx="3657600" cy="2362200"/>
          </a:xfrm>
          <a:prstGeom prst="rect">
            <a:avLst/>
          </a:prstGeom>
        </p:spPr>
      </p:pic>
      <p:grpSp>
        <p:nvGrpSpPr>
          <p:cNvPr id="47" name="组合 46"/>
          <p:cNvGrpSpPr/>
          <p:nvPr/>
        </p:nvGrpSpPr>
        <p:grpSpPr>
          <a:xfrm>
            <a:off x="2943594" y="2519218"/>
            <a:ext cx="2407206" cy="2350186"/>
            <a:chOff x="2895600" y="133350"/>
            <a:chExt cx="3784434" cy="4434674"/>
          </a:xfrm>
        </p:grpSpPr>
        <p:cxnSp>
          <p:nvCxnSpPr>
            <p:cNvPr id="48" name="Straight Connector 25"/>
            <p:cNvCxnSpPr/>
            <p:nvPr/>
          </p:nvCxnSpPr>
          <p:spPr>
            <a:xfrm flipV="1">
              <a:off x="4698834" y="133350"/>
              <a:ext cx="0" cy="4434674"/>
            </a:xfrm>
            <a:prstGeom prst="line">
              <a:avLst/>
            </a:prstGeom>
            <a:ln w="38100">
              <a:tailEnd type="arrow" w="lg" len="med"/>
            </a:ln>
          </p:spPr>
          <p:style>
            <a:lnRef idx="3">
              <a:schemeClr val="accent1"/>
            </a:lnRef>
            <a:fillRef idx="0">
              <a:schemeClr val="accent1"/>
            </a:fillRef>
            <a:effectRef idx="2">
              <a:schemeClr val="accent1"/>
            </a:effectRef>
            <a:fontRef idx="minor">
              <a:schemeClr val="tx1"/>
            </a:fontRef>
          </p:style>
        </p:cxnSp>
        <p:cxnSp>
          <p:nvCxnSpPr>
            <p:cNvPr id="51" name="Straight Connector 26"/>
            <p:cNvCxnSpPr/>
            <p:nvPr/>
          </p:nvCxnSpPr>
          <p:spPr>
            <a:xfrm>
              <a:off x="2895600" y="4568024"/>
              <a:ext cx="3784434" cy="0"/>
            </a:xfrm>
            <a:prstGeom prst="line">
              <a:avLst/>
            </a:prstGeom>
            <a:ln w="38100">
              <a:tailEnd type="arrow" w="lg" len="med"/>
            </a:ln>
          </p:spPr>
          <p:style>
            <a:lnRef idx="3">
              <a:schemeClr val="accent1"/>
            </a:lnRef>
            <a:fillRef idx="0">
              <a:schemeClr val="accent1"/>
            </a:fillRef>
            <a:effectRef idx="2">
              <a:schemeClr val="accent1"/>
            </a:effectRef>
            <a:fontRef idx="minor">
              <a:schemeClr val="tx1"/>
            </a:fontRef>
          </p:style>
        </p:cxnSp>
        <p:cxnSp>
          <p:nvCxnSpPr>
            <p:cNvPr id="52" name="Straight Connector 30"/>
            <p:cNvCxnSpPr/>
            <p:nvPr/>
          </p:nvCxnSpPr>
          <p:spPr>
            <a:xfrm>
              <a:off x="4578693" y="388125"/>
              <a:ext cx="228600"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59" name="TextBox 31"/>
            <p:cNvSpPr txBox="1"/>
            <p:nvPr/>
          </p:nvSpPr>
          <p:spPr>
            <a:xfrm>
              <a:off x="3793480" y="576779"/>
              <a:ext cx="381000" cy="369332"/>
            </a:xfrm>
            <a:prstGeom prst="rect">
              <a:avLst/>
            </a:prstGeom>
            <a:noFill/>
          </p:spPr>
          <p:txBody>
            <a:bodyPr wrap="square" rtlCol="0">
              <a:spAutoFit/>
            </a:bodyPr>
            <a:lstStyle/>
            <a:p>
              <a:r>
                <a:rPr lang="en-US" dirty="0" smtClean="0"/>
                <a:t>1</a:t>
              </a:r>
              <a:endParaRPr lang="en-US" dirty="0"/>
            </a:p>
          </p:txBody>
        </p:sp>
        <p:cxnSp>
          <p:nvCxnSpPr>
            <p:cNvPr id="60" name="Straight Connector 32"/>
            <p:cNvCxnSpPr/>
            <p:nvPr/>
          </p:nvCxnSpPr>
          <p:spPr>
            <a:xfrm>
              <a:off x="4586313" y="2480260"/>
              <a:ext cx="228600"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61" name="TextBox 33"/>
            <p:cNvSpPr txBox="1"/>
            <p:nvPr/>
          </p:nvSpPr>
          <p:spPr>
            <a:xfrm>
              <a:off x="3702578" y="2179145"/>
              <a:ext cx="943805" cy="748883"/>
            </a:xfrm>
            <a:prstGeom prst="rect">
              <a:avLst/>
            </a:prstGeom>
            <a:noFill/>
          </p:spPr>
          <p:txBody>
            <a:bodyPr wrap="square" rtlCol="0">
              <a:spAutoFit/>
            </a:bodyPr>
            <a:lstStyle/>
            <a:p>
              <a:r>
                <a:rPr lang="en-US" dirty="0" smtClean="0"/>
                <a:t>0.5</a:t>
              </a:r>
              <a:endParaRPr lang="en-US" dirty="0"/>
            </a:p>
          </p:txBody>
        </p:sp>
      </p:grpSp>
      <p:sp>
        <p:nvSpPr>
          <p:cNvPr id="8" name="矩形 7"/>
          <p:cNvSpPr/>
          <p:nvPr/>
        </p:nvSpPr>
        <p:spPr>
          <a:xfrm>
            <a:off x="2209800" y="2519218"/>
            <a:ext cx="3657600" cy="1243761"/>
          </a:xfrm>
          <a:prstGeom prst="rect">
            <a:avLst/>
          </a:prstGeom>
          <a:solidFill>
            <a:srgbClr val="FF0000">
              <a:alpha val="18000"/>
            </a:srgb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2" name="矩形 61"/>
          <p:cNvSpPr/>
          <p:nvPr/>
        </p:nvSpPr>
        <p:spPr>
          <a:xfrm>
            <a:off x="2209800" y="3785221"/>
            <a:ext cx="3657600" cy="1243761"/>
          </a:xfrm>
          <a:prstGeom prst="rect">
            <a:avLst/>
          </a:prstGeom>
          <a:solidFill>
            <a:srgbClr val="00B050">
              <a:alpha val="24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pic>
        <p:nvPicPr>
          <p:cNvPr id="14" name="图片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29532" y="1112088"/>
            <a:ext cx="2428391" cy="2116451"/>
          </a:xfrm>
          <a:prstGeom prst="rect">
            <a:avLst/>
          </a:prstGeom>
        </p:spPr>
      </p:pic>
      <p:sp>
        <p:nvSpPr>
          <p:cNvPr id="22" name="椭圆 21"/>
          <p:cNvSpPr/>
          <p:nvPr/>
        </p:nvSpPr>
        <p:spPr>
          <a:xfrm>
            <a:off x="2659116" y="4831304"/>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78" name="椭圆 77"/>
          <p:cNvSpPr/>
          <p:nvPr/>
        </p:nvSpPr>
        <p:spPr>
          <a:xfrm>
            <a:off x="2867886" y="4831304"/>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79" name="椭圆 78"/>
          <p:cNvSpPr/>
          <p:nvPr/>
        </p:nvSpPr>
        <p:spPr>
          <a:xfrm>
            <a:off x="3167601" y="4832217"/>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80" name="椭圆 79"/>
          <p:cNvSpPr/>
          <p:nvPr/>
        </p:nvSpPr>
        <p:spPr>
          <a:xfrm>
            <a:off x="3757065" y="4759134"/>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1" name="椭圆 80"/>
          <p:cNvSpPr/>
          <p:nvPr/>
        </p:nvSpPr>
        <p:spPr>
          <a:xfrm>
            <a:off x="3916211" y="4489281"/>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2" name="椭圆 81"/>
          <p:cNvSpPr/>
          <p:nvPr/>
        </p:nvSpPr>
        <p:spPr>
          <a:xfrm>
            <a:off x="3959615" y="4213883"/>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3" name="椭圆 82"/>
          <p:cNvSpPr/>
          <p:nvPr/>
        </p:nvSpPr>
        <p:spPr>
          <a:xfrm>
            <a:off x="4010681" y="3915105"/>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4" name="椭圆 83"/>
          <p:cNvSpPr/>
          <p:nvPr/>
        </p:nvSpPr>
        <p:spPr>
          <a:xfrm>
            <a:off x="4101154" y="3417464"/>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5" name="椭圆 84"/>
          <p:cNvSpPr/>
          <p:nvPr/>
        </p:nvSpPr>
        <p:spPr>
          <a:xfrm>
            <a:off x="4131582" y="3207663"/>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6" name="椭圆 85"/>
          <p:cNvSpPr/>
          <p:nvPr/>
        </p:nvSpPr>
        <p:spPr>
          <a:xfrm>
            <a:off x="4188784" y="2968113"/>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7" name="椭圆 86"/>
          <p:cNvSpPr/>
          <p:nvPr/>
        </p:nvSpPr>
        <p:spPr>
          <a:xfrm>
            <a:off x="4281097" y="2749954"/>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8" name="椭圆 87"/>
          <p:cNvSpPr/>
          <p:nvPr/>
        </p:nvSpPr>
        <p:spPr>
          <a:xfrm>
            <a:off x="4409297" y="2652752"/>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9" name="椭圆 88"/>
          <p:cNvSpPr/>
          <p:nvPr/>
        </p:nvSpPr>
        <p:spPr>
          <a:xfrm>
            <a:off x="4614630" y="2621164"/>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0" name="椭圆 89"/>
          <p:cNvSpPr/>
          <p:nvPr/>
        </p:nvSpPr>
        <p:spPr>
          <a:xfrm>
            <a:off x="4864342" y="2623063"/>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1" name="椭圆 90"/>
          <p:cNvSpPr/>
          <p:nvPr/>
        </p:nvSpPr>
        <p:spPr>
          <a:xfrm>
            <a:off x="5176762" y="2614652"/>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2" name="椭圆 91"/>
          <p:cNvSpPr/>
          <p:nvPr/>
        </p:nvSpPr>
        <p:spPr>
          <a:xfrm>
            <a:off x="4156495" y="3090833"/>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3" name="椭圆 92"/>
          <p:cNvSpPr/>
          <p:nvPr/>
        </p:nvSpPr>
        <p:spPr>
          <a:xfrm>
            <a:off x="3942824" y="4338981"/>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4" name="椭圆 93"/>
          <p:cNvSpPr/>
          <p:nvPr/>
        </p:nvSpPr>
        <p:spPr>
          <a:xfrm>
            <a:off x="3989321" y="4083089"/>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矩形 22"/>
          <p:cNvSpPr/>
          <p:nvPr/>
        </p:nvSpPr>
        <p:spPr>
          <a:xfrm>
            <a:off x="388268" y="2609501"/>
            <a:ext cx="1510735" cy="369332"/>
          </a:xfrm>
          <a:prstGeom prst="rect">
            <a:avLst/>
          </a:prstGeom>
        </p:spPr>
        <p:txBody>
          <a:bodyPr wrap="none">
            <a:spAutoFit/>
          </a:bodyPr>
          <a:lstStyle/>
          <a:p>
            <a:r>
              <a:rPr lang="en-US" altLang="zh-CN" b="1" dirty="0" smtClean="0">
                <a:solidFill>
                  <a:srgbClr val="FF0000"/>
                </a:solidFill>
              </a:rPr>
              <a:t>Ground truth:</a:t>
            </a:r>
            <a:endParaRPr lang="zh-CN" altLang="en-US" b="1" dirty="0">
              <a:solidFill>
                <a:srgbClr val="FF0000"/>
              </a:solidFill>
            </a:endParaRPr>
          </a:p>
        </p:txBody>
      </p:sp>
      <p:sp>
        <p:nvSpPr>
          <p:cNvPr id="26" name="矩形 25"/>
          <p:cNvSpPr/>
          <p:nvPr/>
        </p:nvSpPr>
        <p:spPr>
          <a:xfrm>
            <a:off x="695334" y="2953740"/>
            <a:ext cx="949299" cy="369332"/>
          </a:xfrm>
          <a:prstGeom prst="rect">
            <a:avLst/>
          </a:prstGeom>
        </p:spPr>
        <p:txBody>
          <a:bodyPr wrap="none">
            <a:spAutoFit/>
          </a:bodyPr>
          <a:lstStyle/>
          <a:p>
            <a:r>
              <a:rPr lang="en-US" altLang="zh-CN" dirty="0" smtClean="0"/>
              <a:t>Cancer: </a:t>
            </a:r>
            <a:endParaRPr lang="zh-CN" altLang="en-US" dirty="0"/>
          </a:p>
        </p:txBody>
      </p:sp>
      <p:sp>
        <p:nvSpPr>
          <p:cNvPr id="95" name="矩形 94"/>
          <p:cNvSpPr/>
          <p:nvPr/>
        </p:nvSpPr>
        <p:spPr>
          <a:xfrm>
            <a:off x="253008" y="3335125"/>
            <a:ext cx="1384995" cy="369332"/>
          </a:xfrm>
          <a:prstGeom prst="rect">
            <a:avLst/>
          </a:prstGeom>
        </p:spPr>
        <p:txBody>
          <a:bodyPr wrap="none">
            <a:spAutoFit/>
          </a:bodyPr>
          <a:lstStyle/>
          <a:p>
            <a:r>
              <a:rPr lang="en-US" altLang="zh-CN" dirty="0" smtClean="0"/>
              <a:t>Non-cancer: </a:t>
            </a:r>
            <a:endParaRPr lang="zh-CN" altLang="en-US" dirty="0"/>
          </a:p>
        </p:txBody>
      </p:sp>
      <p:sp>
        <p:nvSpPr>
          <p:cNvPr id="96" name="矩形 95"/>
          <p:cNvSpPr/>
          <p:nvPr/>
        </p:nvSpPr>
        <p:spPr>
          <a:xfrm>
            <a:off x="1512686" y="2946143"/>
            <a:ext cx="301686" cy="369332"/>
          </a:xfrm>
          <a:prstGeom prst="rect">
            <a:avLst/>
          </a:prstGeom>
        </p:spPr>
        <p:txBody>
          <a:bodyPr wrap="none">
            <a:spAutoFit/>
          </a:bodyPr>
          <a:lstStyle/>
          <a:p>
            <a:r>
              <a:rPr lang="en-US" altLang="zh-CN" dirty="0" smtClean="0"/>
              <a:t>4</a:t>
            </a:r>
            <a:endParaRPr lang="zh-CN" altLang="en-US" dirty="0"/>
          </a:p>
        </p:txBody>
      </p:sp>
      <p:sp>
        <p:nvSpPr>
          <p:cNvPr id="97" name="矩形 96"/>
          <p:cNvSpPr/>
          <p:nvPr/>
        </p:nvSpPr>
        <p:spPr>
          <a:xfrm>
            <a:off x="1453727" y="3346725"/>
            <a:ext cx="418704" cy="369332"/>
          </a:xfrm>
          <a:prstGeom prst="rect">
            <a:avLst/>
          </a:prstGeom>
        </p:spPr>
        <p:txBody>
          <a:bodyPr wrap="none">
            <a:spAutoFit/>
          </a:bodyPr>
          <a:lstStyle/>
          <a:p>
            <a:r>
              <a:rPr lang="en-US" altLang="zh-CN" dirty="0" smtClean="0"/>
              <a:t>14</a:t>
            </a:r>
            <a:endParaRPr lang="zh-CN" altLang="en-US" dirty="0"/>
          </a:p>
        </p:txBody>
      </p:sp>
      <p:graphicFrame>
        <p:nvGraphicFramePr>
          <p:cNvPr id="98" name="表格 97"/>
          <p:cNvGraphicFramePr>
            <a:graphicFrameLocks noGrp="1"/>
          </p:cNvGraphicFramePr>
          <p:nvPr>
            <p:extLst>
              <p:ext uri="{D42A27DB-BD31-4B8C-83A1-F6EECF244321}">
                <p14:modId xmlns:p14="http://schemas.microsoft.com/office/powerpoint/2010/main" val="1042118564"/>
              </p:ext>
            </p:extLst>
          </p:nvPr>
        </p:nvGraphicFramePr>
        <p:xfrm>
          <a:off x="6934200" y="3335125"/>
          <a:ext cx="1828800" cy="1635602"/>
        </p:xfrm>
        <a:graphic>
          <a:graphicData uri="http://schemas.openxmlformats.org/drawingml/2006/table">
            <a:tbl>
              <a:tblPr firstRow="1" bandRow="1">
                <a:tableStyleId>{8799B23B-EC83-4686-B30A-512413B5E67A}</a:tableStyleId>
              </a:tblPr>
              <a:tblGrid>
                <a:gridCol w="914400"/>
                <a:gridCol w="914400"/>
              </a:tblGrid>
              <a:tr h="817801">
                <a:tc>
                  <a:txBody>
                    <a:bodyPr/>
                    <a:lstStyle/>
                    <a:p>
                      <a:pPr algn="ctr"/>
                      <a:endParaRPr lang="zh-CN" altLang="en-US" dirty="0"/>
                    </a:p>
                  </a:txBody>
                  <a:tcPr anchor="ctr">
                    <a:solidFill>
                      <a:srgbClr val="92D050"/>
                    </a:solidFill>
                  </a:tcPr>
                </a:tc>
                <a:tc>
                  <a:txBody>
                    <a:bodyPr/>
                    <a:lstStyle/>
                    <a:p>
                      <a:pPr algn="ctr"/>
                      <a:endParaRPr lang="zh-CN" altLang="en-US" dirty="0"/>
                    </a:p>
                  </a:txBody>
                  <a:tcPr anchor="ctr">
                    <a:solidFill>
                      <a:srgbClr val="FF0000"/>
                    </a:solidFill>
                  </a:tcPr>
                </a:tc>
              </a:tr>
              <a:tr h="817801">
                <a:tc>
                  <a:txBody>
                    <a:bodyPr/>
                    <a:lstStyle/>
                    <a:p>
                      <a:pPr algn="ctr"/>
                      <a:endParaRPr lang="zh-CN" altLang="en-US" dirty="0"/>
                    </a:p>
                  </a:txBody>
                  <a:tcPr anchor="ctr">
                    <a:solidFill>
                      <a:srgbClr val="FF0000">
                        <a:alpha val="20000"/>
                      </a:srgbClr>
                    </a:solidFill>
                  </a:tcPr>
                </a:tc>
                <a:tc>
                  <a:txBody>
                    <a:bodyPr/>
                    <a:lstStyle/>
                    <a:p>
                      <a:pPr algn="ctr"/>
                      <a:endParaRPr lang="zh-CN" altLang="en-US" dirty="0"/>
                    </a:p>
                  </a:txBody>
                  <a:tcPr anchor="ctr">
                    <a:solidFill>
                      <a:srgbClr val="00CC00">
                        <a:alpha val="20000"/>
                      </a:srgbClr>
                    </a:solidFill>
                  </a:tcPr>
                </a:tc>
              </a:tr>
            </a:tbl>
          </a:graphicData>
        </a:graphic>
      </p:graphicFrame>
      <p:sp>
        <p:nvSpPr>
          <p:cNvPr id="111" name="矩形 110"/>
          <p:cNvSpPr/>
          <p:nvPr/>
        </p:nvSpPr>
        <p:spPr>
          <a:xfrm>
            <a:off x="4593827" y="2705388"/>
            <a:ext cx="574196" cy="1015663"/>
          </a:xfrm>
          <a:prstGeom prst="rect">
            <a:avLst/>
          </a:prstGeom>
        </p:spPr>
        <p:txBody>
          <a:bodyPr wrap="none">
            <a:spAutoFit/>
          </a:bodyPr>
          <a:lstStyle/>
          <a:p>
            <a:r>
              <a:rPr lang="en-US" altLang="zh-CN" sz="6000" b="1" dirty="0" smtClean="0">
                <a:solidFill>
                  <a:schemeClr val="accent6">
                    <a:lumMod val="75000"/>
                  </a:schemeClr>
                </a:solidFill>
              </a:rPr>
              <a:t>9</a:t>
            </a:r>
            <a:endParaRPr lang="zh-CN" altLang="en-US" sz="6000" b="1" dirty="0">
              <a:solidFill>
                <a:schemeClr val="accent6">
                  <a:lumMod val="75000"/>
                </a:schemeClr>
              </a:solidFill>
            </a:endParaRPr>
          </a:p>
        </p:txBody>
      </p:sp>
      <p:sp>
        <p:nvSpPr>
          <p:cNvPr id="112" name="矩形 111"/>
          <p:cNvSpPr/>
          <p:nvPr/>
        </p:nvSpPr>
        <p:spPr>
          <a:xfrm>
            <a:off x="2863101" y="3752418"/>
            <a:ext cx="574196" cy="1015663"/>
          </a:xfrm>
          <a:prstGeom prst="rect">
            <a:avLst/>
          </a:prstGeom>
        </p:spPr>
        <p:txBody>
          <a:bodyPr wrap="none">
            <a:spAutoFit/>
          </a:bodyPr>
          <a:lstStyle/>
          <a:p>
            <a:r>
              <a:rPr lang="en-US" altLang="zh-CN" sz="6000" b="1" dirty="0" smtClean="0">
                <a:solidFill>
                  <a:srgbClr val="0070C0"/>
                </a:solidFill>
              </a:rPr>
              <a:t>9</a:t>
            </a:r>
            <a:endParaRPr lang="zh-CN" altLang="en-US" sz="6000" b="1" dirty="0">
              <a:solidFill>
                <a:srgbClr val="0070C0"/>
              </a:solidFill>
            </a:endParaRPr>
          </a:p>
        </p:txBody>
      </p:sp>
      <p:sp>
        <p:nvSpPr>
          <p:cNvPr id="113" name="矩形 112"/>
          <p:cNvSpPr/>
          <p:nvPr/>
        </p:nvSpPr>
        <p:spPr>
          <a:xfrm>
            <a:off x="7095827" y="3218505"/>
            <a:ext cx="574196" cy="1015663"/>
          </a:xfrm>
          <a:prstGeom prst="rect">
            <a:avLst/>
          </a:prstGeom>
        </p:spPr>
        <p:txBody>
          <a:bodyPr wrap="none">
            <a:spAutoFit/>
          </a:bodyPr>
          <a:lstStyle/>
          <a:p>
            <a:r>
              <a:rPr lang="en-US" altLang="zh-CN" sz="6000" b="1" dirty="0" smtClean="0"/>
              <a:t>4</a:t>
            </a:r>
            <a:endParaRPr lang="zh-CN" altLang="en-US" sz="6000" b="1" dirty="0"/>
          </a:p>
        </p:txBody>
      </p:sp>
      <p:sp>
        <p:nvSpPr>
          <p:cNvPr id="114" name="矩形 113"/>
          <p:cNvSpPr/>
          <p:nvPr/>
        </p:nvSpPr>
        <p:spPr>
          <a:xfrm>
            <a:off x="8020027" y="3218504"/>
            <a:ext cx="574196" cy="1015663"/>
          </a:xfrm>
          <a:prstGeom prst="rect">
            <a:avLst/>
          </a:prstGeom>
        </p:spPr>
        <p:txBody>
          <a:bodyPr wrap="none">
            <a:spAutoFit/>
          </a:bodyPr>
          <a:lstStyle/>
          <a:p>
            <a:r>
              <a:rPr lang="en-US" altLang="zh-CN" sz="6000" b="1" dirty="0" smtClean="0"/>
              <a:t>5</a:t>
            </a:r>
            <a:endParaRPr lang="zh-CN" altLang="en-US" sz="6000" b="1" dirty="0"/>
          </a:p>
        </p:txBody>
      </p:sp>
      <p:sp>
        <p:nvSpPr>
          <p:cNvPr id="115" name="矩形 114"/>
          <p:cNvSpPr/>
          <p:nvPr/>
        </p:nvSpPr>
        <p:spPr>
          <a:xfrm>
            <a:off x="8020027" y="4057649"/>
            <a:ext cx="574196" cy="1015663"/>
          </a:xfrm>
          <a:prstGeom prst="rect">
            <a:avLst/>
          </a:prstGeom>
        </p:spPr>
        <p:txBody>
          <a:bodyPr wrap="none">
            <a:spAutoFit/>
          </a:bodyPr>
          <a:lstStyle/>
          <a:p>
            <a:r>
              <a:rPr lang="en-US" altLang="zh-CN" sz="6000" b="1" dirty="0" smtClean="0"/>
              <a:t>9</a:t>
            </a:r>
            <a:endParaRPr lang="zh-CN" altLang="en-US" sz="6000" b="1" dirty="0"/>
          </a:p>
        </p:txBody>
      </p:sp>
      <p:sp>
        <p:nvSpPr>
          <p:cNvPr id="116" name="矩形 115"/>
          <p:cNvSpPr/>
          <p:nvPr/>
        </p:nvSpPr>
        <p:spPr>
          <a:xfrm>
            <a:off x="7127567" y="4047978"/>
            <a:ext cx="574196" cy="1015663"/>
          </a:xfrm>
          <a:prstGeom prst="rect">
            <a:avLst/>
          </a:prstGeom>
        </p:spPr>
        <p:txBody>
          <a:bodyPr wrap="none">
            <a:spAutoFit/>
          </a:bodyPr>
          <a:lstStyle/>
          <a:p>
            <a:r>
              <a:rPr lang="en-US" altLang="zh-CN" sz="6000" b="1" dirty="0" smtClean="0"/>
              <a:t>0</a:t>
            </a:r>
            <a:endParaRPr lang="zh-CN" altLang="en-US" sz="6000" b="1" dirty="0"/>
          </a:p>
        </p:txBody>
      </p:sp>
    </p:spTree>
    <p:extLst>
      <p:ext uri="{BB962C8B-B14F-4D97-AF65-F5344CB8AC3E}">
        <p14:creationId xmlns:p14="http://schemas.microsoft.com/office/powerpoint/2010/main" val="409881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2" grpId="0" animBg="1"/>
      <p:bldP spid="23" grpId="0"/>
      <p:bldP spid="26" grpId="0"/>
      <p:bldP spid="95" grpId="0"/>
      <p:bldP spid="96" grpId="0"/>
      <p:bldP spid="97" grpId="0"/>
      <p:bldP spid="111" grpId="0"/>
      <p:bldP spid="112" grpId="0"/>
      <p:bldP spid="113" grpId="0"/>
      <p:bldP spid="114" grpId="0"/>
      <p:bldP spid="115" grpId="0"/>
      <p:bldP spid="1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6204092" y="285751"/>
            <a:ext cx="1028416" cy="276999"/>
          </a:xfrm>
          <a:prstGeom prst="rect">
            <a:avLst/>
          </a:prstGeom>
          <a:noFill/>
        </p:spPr>
        <p:txBody>
          <a:bodyPr wrap="square" rtlCol="0">
            <a:spAutoFit/>
          </a:bodyPr>
          <a:lstStyle/>
          <a:p>
            <a:r>
              <a:rPr lang="en-US" sz="1200" dirty="0" smtClean="0"/>
              <a:t>precision    =</a:t>
            </a:r>
            <a:endParaRPr lang="en-US" sz="1200" dirty="0"/>
          </a:p>
        </p:txBody>
      </p:sp>
      <p:sp>
        <p:nvSpPr>
          <p:cNvPr id="43" name="Rectangle 42"/>
          <p:cNvSpPr/>
          <p:nvPr/>
        </p:nvSpPr>
        <p:spPr>
          <a:xfrm>
            <a:off x="7264400" y="241300"/>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7239000" y="459416"/>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7264400" y="447357"/>
            <a:ext cx="1742285" cy="0"/>
          </a:xfrm>
          <a:prstGeom prst="line">
            <a:avLst/>
          </a:prstGeom>
        </p:spPr>
        <p:style>
          <a:lnRef idx="1">
            <a:schemeClr val="dk1"/>
          </a:lnRef>
          <a:fillRef idx="0">
            <a:schemeClr val="dk1"/>
          </a:fillRef>
          <a:effectRef idx="0">
            <a:schemeClr val="dk1"/>
          </a:effectRef>
          <a:fontRef idx="minor">
            <a:schemeClr val="tx1"/>
          </a:fontRef>
        </p:style>
      </p:cxnSp>
      <p:sp>
        <p:nvSpPr>
          <p:cNvPr id="49" name="TextBox 48"/>
          <p:cNvSpPr txBox="1"/>
          <p:nvPr/>
        </p:nvSpPr>
        <p:spPr>
          <a:xfrm>
            <a:off x="7414817" y="188926"/>
            <a:ext cx="1441449" cy="276999"/>
          </a:xfrm>
          <a:prstGeom prst="rect">
            <a:avLst/>
          </a:prstGeom>
          <a:noFill/>
        </p:spPr>
        <p:txBody>
          <a:bodyPr wrap="square" rtlCol="0">
            <a:spAutoFit/>
          </a:bodyPr>
          <a:lstStyle/>
          <a:p>
            <a:pPr algn="ctr"/>
            <a:r>
              <a:rPr lang="en-US" sz="1200" dirty="0" smtClean="0"/>
              <a:t>true positives</a:t>
            </a:r>
            <a:endParaRPr lang="en-US" sz="1200" dirty="0"/>
          </a:p>
        </p:txBody>
      </p:sp>
      <p:sp>
        <p:nvSpPr>
          <p:cNvPr id="50" name="TextBox 49"/>
          <p:cNvSpPr txBox="1"/>
          <p:nvPr/>
        </p:nvSpPr>
        <p:spPr>
          <a:xfrm>
            <a:off x="7264400" y="389751"/>
            <a:ext cx="1752601" cy="276999"/>
          </a:xfrm>
          <a:prstGeom prst="rect">
            <a:avLst/>
          </a:prstGeom>
          <a:noFill/>
        </p:spPr>
        <p:txBody>
          <a:bodyPr wrap="square" rtlCol="0">
            <a:spAutoFit/>
          </a:bodyPr>
          <a:lstStyle/>
          <a:p>
            <a:pPr algn="ctr"/>
            <a:r>
              <a:rPr lang="en-US" sz="1200" b="1" dirty="0">
                <a:solidFill>
                  <a:srgbClr val="0000CC"/>
                </a:solidFill>
              </a:rPr>
              <a:t>n</a:t>
            </a:r>
            <a:r>
              <a:rPr lang="en-US" sz="1200" b="1" dirty="0" smtClean="0">
                <a:solidFill>
                  <a:srgbClr val="0000CC"/>
                </a:solidFill>
              </a:rPr>
              <a:t>o. of predicted positive</a:t>
            </a:r>
            <a:endParaRPr lang="en-US" sz="1200" b="1" dirty="0">
              <a:solidFill>
                <a:srgbClr val="0000CC"/>
              </a:solidFill>
            </a:endParaRPr>
          </a:p>
        </p:txBody>
      </p:sp>
      <p:sp>
        <p:nvSpPr>
          <p:cNvPr id="53" name="TextBox 52"/>
          <p:cNvSpPr txBox="1"/>
          <p:nvPr/>
        </p:nvSpPr>
        <p:spPr>
          <a:xfrm>
            <a:off x="6400800" y="742950"/>
            <a:ext cx="863600" cy="276999"/>
          </a:xfrm>
          <a:prstGeom prst="rect">
            <a:avLst/>
          </a:prstGeom>
          <a:noFill/>
        </p:spPr>
        <p:txBody>
          <a:bodyPr wrap="square" rtlCol="0">
            <a:spAutoFit/>
          </a:bodyPr>
          <a:lstStyle/>
          <a:p>
            <a:r>
              <a:rPr lang="en-US" sz="1200" dirty="0" smtClean="0"/>
              <a:t>recall     =</a:t>
            </a:r>
            <a:endParaRPr lang="en-US" sz="1200" dirty="0"/>
          </a:p>
        </p:txBody>
      </p:sp>
      <p:sp>
        <p:nvSpPr>
          <p:cNvPr id="54" name="Rectangle 53"/>
          <p:cNvSpPr/>
          <p:nvPr/>
        </p:nvSpPr>
        <p:spPr>
          <a:xfrm>
            <a:off x="7232508" y="698500"/>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7207108" y="916616"/>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p:nvPr/>
        </p:nvCxnSpPr>
        <p:spPr>
          <a:xfrm>
            <a:off x="7232508" y="904557"/>
            <a:ext cx="1742285" cy="0"/>
          </a:xfrm>
          <a:prstGeom prst="line">
            <a:avLst/>
          </a:prstGeom>
        </p:spPr>
        <p:style>
          <a:lnRef idx="1">
            <a:schemeClr val="dk1"/>
          </a:lnRef>
          <a:fillRef idx="0">
            <a:schemeClr val="dk1"/>
          </a:fillRef>
          <a:effectRef idx="0">
            <a:schemeClr val="dk1"/>
          </a:effectRef>
          <a:fontRef idx="minor">
            <a:schemeClr val="tx1"/>
          </a:fontRef>
        </p:style>
      </p:cxnSp>
      <p:sp>
        <p:nvSpPr>
          <p:cNvPr id="57" name="TextBox 56"/>
          <p:cNvSpPr txBox="1"/>
          <p:nvPr/>
        </p:nvSpPr>
        <p:spPr>
          <a:xfrm>
            <a:off x="7382925" y="646126"/>
            <a:ext cx="1441449" cy="276999"/>
          </a:xfrm>
          <a:prstGeom prst="rect">
            <a:avLst/>
          </a:prstGeom>
          <a:noFill/>
        </p:spPr>
        <p:txBody>
          <a:bodyPr wrap="square" rtlCol="0">
            <a:spAutoFit/>
          </a:bodyPr>
          <a:lstStyle/>
          <a:p>
            <a:pPr algn="ctr"/>
            <a:r>
              <a:rPr lang="en-US" sz="1200" dirty="0"/>
              <a:t>t</a:t>
            </a:r>
            <a:r>
              <a:rPr lang="en-US" sz="1200" dirty="0" smtClean="0"/>
              <a:t>rue positives</a:t>
            </a:r>
            <a:endParaRPr lang="en-US" sz="1200" dirty="0"/>
          </a:p>
        </p:txBody>
      </p:sp>
      <p:sp>
        <p:nvSpPr>
          <p:cNvPr id="58" name="TextBox 57"/>
          <p:cNvSpPr txBox="1"/>
          <p:nvPr/>
        </p:nvSpPr>
        <p:spPr>
          <a:xfrm>
            <a:off x="7232508" y="846951"/>
            <a:ext cx="1752601" cy="276999"/>
          </a:xfrm>
          <a:prstGeom prst="rect">
            <a:avLst/>
          </a:prstGeom>
          <a:noFill/>
        </p:spPr>
        <p:txBody>
          <a:bodyPr wrap="square" rtlCol="0">
            <a:spAutoFit/>
          </a:bodyPr>
          <a:lstStyle/>
          <a:p>
            <a:pPr algn="ctr"/>
            <a:r>
              <a:rPr lang="en-US" sz="1200" b="1" dirty="0">
                <a:solidFill>
                  <a:schemeClr val="accent6">
                    <a:lumMod val="75000"/>
                  </a:schemeClr>
                </a:solidFill>
              </a:rPr>
              <a:t>n</a:t>
            </a:r>
            <a:r>
              <a:rPr lang="en-US" sz="1200" b="1" dirty="0" smtClean="0">
                <a:solidFill>
                  <a:schemeClr val="accent6">
                    <a:lumMod val="75000"/>
                  </a:schemeClr>
                </a:solidFill>
              </a:rPr>
              <a:t>o. of actual positive</a:t>
            </a:r>
            <a:endParaRPr lang="en-US" sz="1200" b="1" dirty="0">
              <a:solidFill>
                <a:schemeClr val="accent6">
                  <a:lumMod val="75000"/>
                </a:schemeClr>
              </a:solidFill>
            </a:endParaRPr>
          </a:p>
        </p:txBody>
      </p:sp>
      <p:pic>
        <p:nvPicPr>
          <p:cNvPr id="45" name="图片 44"/>
          <p:cNvPicPr>
            <a:picLocks noChangeAspect="1"/>
          </p:cNvPicPr>
          <p:nvPr/>
        </p:nvPicPr>
        <p:blipFill rotWithShape="1">
          <a:blip r:embed="rId2" cstate="print">
            <a:extLst>
              <a:ext uri="{28A0092B-C50C-407E-A947-70E740481C1C}">
                <a14:useLocalDpi xmlns:a14="http://schemas.microsoft.com/office/drawing/2010/main" val="0"/>
              </a:ext>
            </a:extLst>
          </a:blip>
          <a:srcRect l="8734" t="5869" r="7419" b="7472"/>
          <a:stretch/>
        </p:blipFill>
        <p:spPr>
          <a:xfrm>
            <a:off x="2209800" y="2608527"/>
            <a:ext cx="3657600" cy="2362200"/>
          </a:xfrm>
          <a:prstGeom prst="rect">
            <a:avLst/>
          </a:prstGeom>
        </p:spPr>
      </p:pic>
      <p:grpSp>
        <p:nvGrpSpPr>
          <p:cNvPr id="47" name="组合 46"/>
          <p:cNvGrpSpPr/>
          <p:nvPr/>
        </p:nvGrpSpPr>
        <p:grpSpPr>
          <a:xfrm>
            <a:off x="2943594" y="2519218"/>
            <a:ext cx="2407206" cy="2350186"/>
            <a:chOff x="2895600" y="133350"/>
            <a:chExt cx="3784434" cy="4434674"/>
          </a:xfrm>
        </p:grpSpPr>
        <p:cxnSp>
          <p:nvCxnSpPr>
            <p:cNvPr id="48" name="Straight Connector 25"/>
            <p:cNvCxnSpPr/>
            <p:nvPr/>
          </p:nvCxnSpPr>
          <p:spPr>
            <a:xfrm flipV="1">
              <a:off x="4698834" y="133350"/>
              <a:ext cx="0" cy="4434674"/>
            </a:xfrm>
            <a:prstGeom prst="line">
              <a:avLst/>
            </a:prstGeom>
            <a:ln w="38100">
              <a:tailEnd type="arrow" w="lg" len="med"/>
            </a:ln>
          </p:spPr>
          <p:style>
            <a:lnRef idx="3">
              <a:schemeClr val="accent1"/>
            </a:lnRef>
            <a:fillRef idx="0">
              <a:schemeClr val="accent1"/>
            </a:fillRef>
            <a:effectRef idx="2">
              <a:schemeClr val="accent1"/>
            </a:effectRef>
            <a:fontRef idx="minor">
              <a:schemeClr val="tx1"/>
            </a:fontRef>
          </p:style>
        </p:cxnSp>
        <p:cxnSp>
          <p:nvCxnSpPr>
            <p:cNvPr id="51" name="Straight Connector 26"/>
            <p:cNvCxnSpPr/>
            <p:nvPr/>
          </p:nvCxnSpPr>
          <p:spPr>
            <a:xfrm>
              <a:off x="2895600" y="4568024"/>
              <a:ext cx="3784434" cy="0"/>
            </a:xfrm>
            <a:prstGeom prst="line">
              <a:avLst/>
            </a:prstGeom>
            <a:ln w="38100">
              <a:tailEnd type="arrow" w="lg" len="med"/>
            </a:ln>
          </p:spPr>
          <p:style>
            <a:lnRef idx="3">
              <a:schemeClr val="accent1"/>
            </a:lnRef>
            <a:fillRef idx="0">
              <a:schemeClr val="accent1"/>
            </a:fillRef>
            <a:effectRef idx="2">
              <a:schemeClr val="accent1"/>
            </a:effectRef>
            <a:fontRef idx="minor">
              <a:schemeClr val="tx1"/>
            </a:fontRef>
          </p:style>
        </p:cxnSp>
        <p:cxnSp>
          <p:nvCxnSpPr>
            <p:cNvPr id="52" name="Straight Connector 30"/>
            <p:cNvCxnSpPr/>
            <p:nvPr/>
          </p:nvCxnSpPr>
          <p:spPr>
            <a:xfrm>
              <a:off x="4578693" y="388125"/>
              <a:ext cx="228600"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59" name="TextBox 31"/>
            <p:cNvSpPr txBox="1"/>
            <p:nvPr/>
          </p:nvSpPr>
          <p:spPr>
            <a:xfrm>
              <a:off x="3793480" y="576779"/>
              <a:ext cx="381000" cy="369332"/>
            </a:xfrm>
            <a:prstGeom prst="rect">
              <a:avLst/>
            </a:prstGeom>
            <a:noFill/>
          </p:spPr>
          <p:txBody>
            <a:bodyPr wrap="square" rtlCol="0">
              <a:spAutoFit/>
            </a:bodyPr>
            <a:lstStyle/>
            <a:p>
              <a:r>
                <a:rPr lang="en-US" dirty="0" smtClean="0"/>
                <a:t>1</a:t>
              </a:r>
              <a:endParaRPr lang="en-US" dirty="0"/>
            </a:p>
          </p:txBody>
        </p:sp>
        <p:cxnSp>
          <p:nvCxnSpPr>
            <p:cNvPr id="60" name="Straight Connector 32"/>
            <p:cNvCxnSpPr/>
            <p:nvPr/>
          </p:nvCxnSpPr>
          <p:spPr>
            <a:xfrm>
              <a:off x="4586313" y="2480260"/>
              <a:ext cx="228600"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61" name="TextBox 33"/>
            <p:cNvSpPr txBox="1"/>
            <p:nvPr/>
          </p:nvSpPr>
          <p:spPr>
            <a:xfrm>
              <a:off x="3702578" y="2179145"/>
              <a:ext cx="943805" cy="748883"/>
            </a:xfrm>
            <a:prstGeom prst="rect">
              <a:avLst/>
            </a:prstGeom>
            <a:noFill/>
          </p:spPr>
          <p:txBody>
            <a:bodyPr wrap="square" rtlCol="0">
              <a:spAutoFit/>
            </a:bodyPr>
            <a:lstStyle/>
            <a:p>
              <a:r>
                <a:rPr lang="en-US" dirty="0" smtClean="0"/>
                <a:t>0.5</a:t>
              </a:r>
              <a:endParaRPr lang="en-US" dirty="0"/>
            </a:p>
          </p:txBody>
        </p:sp>
      </p:grpSp>
      <p:sp>
        <p:nvSpPr>
          <p:cNvPr id="8" name="矩形 7"/>
          <p:cNvSpPr/>
          <p:nvPr/>
        </p:nvSpPr>
        <p:spPr>
          <a:xfrm>
            <a:off x="2209800" y="2519218"/>
            <a:ext cx="3657600" cy="1243761"/>
          </a:xfrm>
          <a:prstGeom prst="rect">
            <a:avLst/>
          </a:prstGeom>
          <a:solidFill>
            <a:srgbClr val="FF0000">
              <a:alpha val="18000"/>
            </a:srgb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2" name="矩形 61"/>
          <p:cNvSpPr/>
          <p:nvPr/>
        </p:nvSpPr>
        <p:spPr>
          <a:xfrm>
            <a:off x="2209800" y="3785221"/>
            <a:ext cx="3657600" cy="1243761"/>
          </a:xfrm>
          <a:prstGeom prst="rect">
            <a:avLst/>
          </a:prstGeom>
          <a:solidFill>
            <a:srgbClr val="00B050">
              <a:alpha val="24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9532" y="1112088"/>
            <a:ext cx="2428391" cy="2116451"/>
          </a:xfrm>
          <a:prstGeom prst="rect">
            <a:avLst/>
          </a:prstGeom>
        </p:spPr>
      </p:pic>
      <p:sp>
        <p:nvSpPr>
          <p:cNvPr id="22" name="椭圆 21"/>
          <p:cNvSpPr/>
          <p:nvPr/>
        </p:nvSpPr>
        <p:spPr>
          <a:xfrm>
            <a:off x="2659116" y="4831304"/>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78" name="椭圆 77"/>
          <p:cNvSpPr/>
          <p:nvPr/>
        </p:nvSpPr>
        <p:spPr>
          <a:xfrm>
            <a:off x="2867886" y="4831304"/>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79" name="椭圆 78"/>
          <p:cNvSpPr/>
          <p:nvPr/>
        </p:nvSpPr>
        <p:spPr>
          <a:xfrm>
            <a:off x="3167601" y="4832217"/>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80" name="椭圆 79"/>
          <p:cNvSpPr/>
          <p:nvPr/>
        </p:nvSpPr>
        <p:spPr>
          <a:xfrm>
            <a:off x="3757065" y="4759134"/>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1" name="椭圆 80"/>
          <p:cNvSpPr/>
          <p:nvPr/>
        </p:nvSpPr>
        <p:spPr>
          <a:xfrm>
            <a:off x="3916211" y="4489281"/>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2" name="椭圆 81"/>
          <p:cNvSpPr/>
          <p:nvPr/>
        </p:nvSpPr>
        <p:spPr>
          <a:xfrm>
            <a:off x="3959615" y="4213883"/>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3" name="椭圆 82"/>
          <p:cNvSpPr/>
          <p:nvPr/>
        </p:nvSpPr>
        <p:spPr>
          <a:xfrm>
            <a:off x="4010681" y="3915105"/>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4" name="椭圆 83"/>
          <p:cNvSpPr/>
          <p:nvPr/>
        </p:nvSpPr>
        <p:spPr>
          <a:xfrm>
            <a:off x="4101154" y="3417464"/>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5" name="椭圆 84"/>
          <p:cNvSpPr/>
          <p:nvPr/>
        </p:nvSpPr>
        <p:spPr>
          <a:xfrm>
            <a:off x="4131582" y="3207663"/>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6" name="椭圆 85"/>
          <p:cNvSpPr/>
          <p:nvPr/>
        </p:nvSpPr>
        <p:spPr>
          <a:xfrm>
            <a:off x="4188784" y="2968113"/>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7" name="椭圆 86"/>
          <p:cNvSpPr/>
          <p:nvPr/>
        </p:nvSpPr>
        <p:spPr>
          <a:xfrm>
            <a:off x="4281097" y="2749954"/>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8" name="椭圆 87"/>
          <p:cNvSpPr/>
          <p:nvPr/>
        </p:nvSpPr>
        <p:spPr>
          <a:xfrm>
            <a:off x="4409297" y="2652752"/>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9" name="椭圆 88"/>
          <p:cNvSpPr/>
          <p:nvPr/>
        </p:nvSpPr>
        <p:spPr>
          <a:xfrm>
            <a:off x="4614630" y="2621164"/>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0" name="椭圆 89"/>
          <p:cNvSpPr/>
          <p:nvPr/>
        </p:nvSpPr>
        <p:spPr>
          <a:xfrm>
            <a:off x="4864342" y="2623063"/>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1" name="椭圆 90"/>
          <p:cNvSpPr/>
          <p:nvPr/>
        </p:nvSpPr>
        <p:spPr>
          <a:xfrm>
            <a:off x="5176762" y="2614652"/>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2" name="椭圆 91"/>
          <p:cNvSpPr/>
          <p:nvPr/>
        </p:nvSpPr>
        <p:spPr>
          <a:xfrm>
            <a:off x="4156495" y="3090833"/>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3" name="椭圆 92"/>
          <p:cNvSpPr/>
          <p:nvPr/>
        </p:nvSpPr>
        <p:spPr>
          <a:xfrm>
            <a:off x="3942824" y="4338981"/>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4" name="椭圆 93"/>
          <p:cNvSpPr/>
          <p:nvPr/>
        </p:nvSpPr>
        <p:spPr>
          <a:xfrm>
            <a:off x="3989321" y="4083089"/>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矩形 22"/>
          <p:cNvSpPr/>
          <p:nvPr/>
        </p:nvSpPr>
        <p:spPr>
          <a:xfrm>
            <a:off x="388268" y="2609501"/>
            <a:ext cx="1510735" cy="369332"/>
          </a:xfrm>
          <a:prstGeom prst="rect">
            <a:avLst/>
          </a:prstGeom>
        </p:spPr>
        <p:txBody>
          <a:bodyPr wrap="none">
            <a:spAutoFit/>
          </a:bodyPr>
          <a:lstStyle/>
          <a:p>
            <a:r>
              <a:rPr lang="en-US" altLang="zh-CN" b="1" dirty="0" smtClean="0">
                <a:solidFill>
                  <a:srgbClr val="FF0000"/>
                </a:solidFill>
              </a:rPr>
              <a:t>Ground truth:</a:t>
            </a:r>
            <a:endParaRPr lang="zh-CN" altLang="en-US" b="1" dirty="0">
              <a:solidFill>
                <a:srgbClr val="FF0000"/>
              </a:solidFill>
            </a:endParaRPr>
          </a:p>
        </p:txBody>
      </p:sp>
      <p:sp>
        <p:nvSpPr>
          <p:cNvPr id="26" name="矩形 25"/>
          <p:cNvSpPr/>
          <p:nvPr/>
        </p:nvSpPr>
        <p:spPr>
          <a:xfrm>
            <a:off x="695334" y="2953740"/>
            <a:ext cx="949299" cy="369332"/>
          </a:xfrm>
          <a:prstGeom prst="rect">
            <a:avLst/>
          </a:prstGeom>
        </p:spPr>
        <p:txBody>
          <a:bodyPr wrap="none">
            <a:spAutoFit/>
          </a:bodyPr>
          <a:lstStyle/>
          <a:p>
            <a:r>
              <a:rPr lang="en-US" altLang="zh-CN" dirty="0" smtClean="0"/>
              <a:t>Cancer: </a:t>
            </a:r>
            <a:endParaRPr lang="zh-CN" altLang="en-US" dirty="0"/>
          </a:p>
        </p:txBody>
      </p:sp>
      <p:sp>
        <p:nvSpPr>
          <p:cNvPr id="95" name="矩形 94"/>
          <p:cNvSpPr/>
          <p:nvPr/>
        </p:nvSpPr>
        <p:spPr>
          <a:xfrm>
            <a:off x="253008" y="3335125"/>
            <a:ext cx="1384995" cy="369332"/>
          </a:xfrm>
          <a:prstGeom prst="rect">
            <a:avLst/>
          </a:prstGeom>
        </p:spPr>
        <p:txBody>
          <a:bodyPr wrap="none">
            <a:spAutoFit/>
          </a:bodyPr>
          <a:lstStyle/>
          <a:p>
            <a:r>
              <a:rPr lang="en-US" altLang="zh-CN" dirty="0" smtClean="0"/>
              <a:t>Non-cancer: </a:t>
            </a:r>
            <a:endParaRPr lang="zh-CN" altLang="en-US" dirty="0"/>
          </a:p>
        </p:txBody>
      </p:sp>
      <p:sp>
        <p:nvSpPr>
          <p:cNvPr id="96" name="矩形 95"/>
          <p:cNvSpPr/>
          <p:nvPr/>
        </p:nvSpPr>
        <p:spPr>
          <a:xfrm>
            <a:off x="1512686" y="2946143"/>
            <a:ext cx="301686" cy="369332"/>
          </a:xfrm>
          <a:prstGeom prst="rect">
            <a:avLst/>
          </a:prstGeom>
        </p:spPr>
        <p:txBody>
          <a:bodyPr wrap="none">
            <a:spAutoFit/>
          </a:bodyPr>
          <a:lstStyle/>
          <a:p>
            <a:r>
              <a:rPr lang="en-US" altLang="zh-CN" dirty="0" smtClean="0"/>
              <a:t>4</a:t>
            </a:r>
            <a:endParaRPr lang="zh-CN" altLang="en-US" dirty="0"/>
          </a:p>
        </p:txBody>
      </p:sp>
      <p:sp>
        <p:nvSpPr>
          <p:cNvPr id="97" name="矩形 96"/>
          <p:cNvSpPr/>
          <p:nvPr/>
        </p:nvSpPr>
        <p:spPr>
          <a:xfrm>
            <a:off x="1453727" y="3346725"/>
            <a:ext cx="418704" cy="369332"/>
          </a:xfrm>
          <a:prstGeom prst="rect">
            <a:avLst/>
          </a:prstGeom>
        </p:spPr>
        <p:txBody>
          <a:bodyPr wrap="none">
            <a:spAutoFit/>
          </a:bodyPr>
          <a:lstStyle/>
          <a:p>
            <a:r>
              <a:rPr lang="en-US" altLang="zh-CN" dirty="0" smtClean="0"/>
              <a:t>14</a:t>
            </a:r>
            <a:endParaRPr lang="zh-CN" altLang="en-US" dirty="0"/>
          </a:p>
        </p:txBody>
      </p:sp>
      <p:graphicFrame>
        <p:nvGraphicFramePr>
          <p:cNvPr id="98" name="表格 97"/>
          <p:cNvGraphicFramePr>
            <a:graphicFrameLocks noGrp="1"/>
          </p:cNvGraphicFramePr>
          <p:nvPr/>
        </p:nvGraphicFramePr>
        <p:xfrm>
          <a:off x="6934200" y="3335125"/>
          <a:ext cx="1828800" cy="1635602"/>
        </p:xfrm>
        <a:graphic>
          <a:graphicData uri="http://schemas.openxmlformats.org/drawingml/2006/table">
            <a:tbl>
              <a:tblPr firstRow="1" bandRow="1">
                <a:tableStyleId>{8799B23B-EC83-4686-B30A-512413B5E67A}</a:tableStyleId>
              </a:tblPr>
              <a:tblGrid>
                <a:gridCol w="914400"/>
                <a:gridCol w="914400"/>
              </a:tblGrid>
              <a:tr h="817801">
                <a:tc>
                  <a:txBody>
                    <a:bodyPr/>
                    <a:lstStyle/>
                    <a:p>
                      <a:pPr algn="ctr"/>
                      <a:endParaRPr lang="zh-CN" altLang="en-US" dirty="0"/>
                    </a:p>
                  </a:txBody>
                  <a:tcPr anchor="ctr">
                    <a:solidFill>
                      <a:srgbClr val="92D050"/>
                    </a:solidFill>
                  </a:tcPr>
                </a:tc>
                <a:tc>
                  <a:txBody>
                    <a:bodyPr/>
                    <a:lstStyle/>
                    <a:p>
                      <a:pPr algn="ctr"/>
                      <a:endParaRPr lang="zh-CN" altLang="en-US" dirty="0"/>
                    </a:p>
                  </a:txBody>
                  <a:tcPr anchor="ctr">
                    <a:solidFill>
                      <a:srgbClr val="FF0000"/>
                    </a:solidFill>
                  </a:tcPr>
                </a:tc>
              </a:tr>
              <a:tr h="817801">
                <a:tc>
                  <a:txBody>
                    <a:bodyPr/>
                    <a:lstStyle/>
                    <a:p>
                      <a:pPr algn="ctr"/>
                      <a:endParaRPr lang="zh-CN" altLang="en-US" dirty="0"/>
                    </a:p>
                  </a:txBody>
                  <a:tcPr anchor="ctr">
                    <a:solidFill>
                      <a:srgbClr val="FF0000">
                        <a:alpha val="20000"/>
                      </a:srgbClr>
                    </a:solidFill>
                  </a:tcPr>
                </a:tc>
                <a:tc>
                  <a:txBody>
                    <a:bodyPr/>
                    <a:lstStyle/>
                    <a:p>
                      <a:pPr algn="ctr"/>
                      <a:endParaRPr lang="zh-CN" altLang="en-US" dirty="0"/>
                    </a:p>
                  </a:txBody>
                  <a:tcPr anchor="ctr">
                    <a:solidFill>
                      <a:srgbClr val="00CC00">
                        <a:alpha val="20000"/>
                      </a:srgbClr>
                    </a:solidFill>
                  </a:tcPr>
                </a:tc>
              </a:tr>
            </a:tbl>
          </a:graphicData>
        </a:graphic>
      </p:graphicFrame>
      <p:sp>
        <p:nvSpPr>
          <p:cNvPr id="111" name="矩形 110"/>
          <p:cNvSpPr/>
          <p:nvPr/>
        </p:nvSpPr>
        <p:spPr>
          <a:xfrm>
            <a:off x="4593827" y="2705388"/>
            <a:ext cx="574196" cy="1015663"/>
          </a:xfrm>
          <a:prstGeom prst="rect">
            <a:avLst/>
          </a:prstGeom>
        </p:spPr>
        <p:txBody>
          <a:bodyPr wrap="none">
            <a:spAutoFit/>
          </a:bodyPr>
          <a:lstStyle/>
          <a:p>
            <a:r>
              <a:rPr lang="en-US" altLang="zh-CN" sz="6000" b="1" dirty="0" smtClean="0">
                <a:solidFill>
                  <a:schemeClr val="accent6">
                    <a:lumMod val="75000"/>
                  </a:schemeClr>
                </a:solidFill>
              </a:rPr>
              <a:t>9</a:t>
            </a:r>
            <a:endParaRPr lang="zh-CN" altLang="en-US" sz="6000" b="1" dirty="0">
              <a:solidFill>
                <a:schemeClr val="accent6">
                  <a:lumMod val="75000"/>
                </a:schemeClr>
              </a:solidFill>
            </a:endParaRPr>
          </a:p>
        </p:txBody>
      </p:sp>
      <p:sp>
        <p:nvSpPr>
          <p:cNvPr id="112" name="矩形 111"/>
          <p:cNvSpPr/>
          <p:nvPr/>
        </p:nvSpPr>
        <p:spPr>
          <a:xfrm>
            <a:off x="2863101" y="3752418"/>
            <a:ext cx="574196" cy="1015663"/>
          </a:xfrm>
          <a:prstGeom prst="rect">
            <a:avLst/>
          </a:prstGeom>
        </p:spPr>
        <p:txBody>
          <a:bodyPr wrap="none">
            <a:spAutoFit/>
          </a:bodyPr>
          <a:lstStyle/>
          <a:p>
            <a:r>
              <a:rPr lang="en-US" altLang="zh-CN" sz="6000" b="1" dirty="0" smtClean="0">
                <a:solidFill>
                  <a:srgbClr val="0070C0"/>
                </a:solidFill>
              </a:rPr>
              <a:t>9</a:t>
            </a:r>
            <a:endParaRPr lang="zh-CN" altLang="en-US" sz="6000" b="1" dirty="0">
              <a:solidFill>
                <a:srgbClr val="0070C0"/>
              </a:solidFill>
            </a:endParaRPr>
          </a:p>
        </p:txBody>
      </p:sp>
      <p:sp>
        <p:nvSpPr>
          <p:cNvPr id="113" name="矩形 112"/>
          <p:cNvSpPr/>
          <p:nvPr/>
        </p:nvSpPr>
        <p:spPr>
          <a:xfrm>
            <a:off x="7095827" y="3218505"/>
            <a:ext cx="574196" cy="1015663"/>
          </a:xfrm>
          <a:prstGeom prst="rect">
            <a:avLst/>
          </a:prstGeom>
        </p:spPr>
        <p:txBody>
          <a:bodyPr wrap="none">
            <a:spAutoFit/>
          </a:bodyPr>
          <a:lstStyle/>
          <a:p>
            <a:r>
              <a:rPr lang="en-US" altLang="zh-CN" sz="6000" b="1" dirty="0" smtClean="0"/>
              <a:t>4</a:t>
            </a:r>
            <a:endParaRPr lang="zh-CN" altLang="en-US" sz="6000" b="1" dirty="0"/>
          </a:p>
        </p:txBody>
      </p:sp>
      <p:sp>
        <p:nvSpPr>
          <p:cNvPr id="114" name="矩形 113"/>
          <p:cNvSpPr/>
          <p:nvPr/>
        </p:nvSpPr>
        <p:spPr>
          <a:xfrm>
            <a:off x="8020027" y="3218504"/>
            <a:ext cx="574196" cy="1015663"/>
          </a:xfrm>
          <a:prstGeom prst="rect">
            <a:avLst/>
          </a:prstGeom>
        </p:spPr>
        <p:txBody>
          <a:bodyPr wrap="none">
            <a:spAutoFit/>
          </a:bodyPr>
          <a:lstStyle/>
          <a:p>
            <a:r>
              <a:rPr lang="en-US" altLang="zh-CN" sz="6000" b="1" dirty="0" smtClean="0"/>
              <a:t>5</a:t>
            </a:r>
            <a:endParaRPr lang="zh-CN" altLang="en-US" sz="6000" b="1" dirty="0"/>
          </a:p>
        </p:txBody>
      </p:sp>
      <p:sp>
        <p:nvSpPr>
          <p:cNvPr id="115" name="矩形 114"/>
          <p:cNvSpPr/>
          <p:nvPr/>
        </p:nvSpPr>
        <p:spPr>
          <a:xfrm>
            <a:off x="8020027" y="4057649"/>
            <a:ext cx="574196" cy="1015663"/>
          </a:xfrm>
          <a:prstGeom prst="rect">
            <a:avLst/>
          </a:prstGeom>
        </p:spPr>
        <p:txBody>
          <a:bodyPr wrap="none">
            <a:spAutoFit/>
          </a:bodyPr>
          <a:lstStyle/>
          <a:p>
            <a:r>
              <a:rPr lang="en-US" altLang="zh-CN" sz="6000" b="1" dirty="0" smtClean="0"/>
              <a:t>9</a:t>
            </a:r>
            <a:endParaRPr lang="zh-CN" altLang="en-US" sz="6000" b="1" dirty="0"/>
          </a:p>
        </p:txBody>
      </p:sp>
      <p:sp>
        <p:nvSpPr>
          <p:cNvPr id="116" name="矩形 115"/>
          <p:cNvSpPr/>
          <p:nvPr/>
        </p:nvSpPr>
        <p:spPr>
          <a:xfrm>
            <a:off x="7127567" y="4047978"/>
            <a:ext cx="574196" cy="1015663"/>
          </a:xfrm>
          <a:prstGeom prst="rect">
            <a:avLst/>
          </a:prstGeom>
        </p:spPr>
        <p:txBody>
          <a:bodyPr wrap="none">
            <a:spAutoFit/>
          </a:bodyPr>
          <a:lstStyle/>
          <a:p>
            <a:r>
              <a:rPr lang="en-US" altLang="zh-CN" sz="6000" b="1" dirty="0" smtClean="0"/>
              <a:t>0</a:t>
            </a:r>
            <a:endParaRPr lang="zh-CN" altLang="en-US" sz="6000" b="1" dirty="0"/>
          </a:p>
        </p:txBody>
      </p:sp>
      <p:sp>
        <p:nvSpPr>
          <p:cNvPr id="4" name="矩形 3"/>
          <p:cNvSpPr/>
          <p:nvPr/>
        </p:nvSpPr>
        <p:spPr>
          <a:xfrm>
            <a:off x="457200" y="205085"/>
            <a:ext cx="1099725" cy="369332"/>
          </a:xfrm>
          <a:prstGeom prst="rect">
            <a:avLst/>
          </a:prstGeom>
        </p:spPr>
        <p:txBody>
          <a:bodyPr wrap="none">
            <a:spAutoFit/>
          </a:bodyPr>
          <a:lstStyle/>
          <a:p>
            <a:r>
              <a:rPr lang="en-US" altLang="zh-CN" b="1" dirty="0" smtClean="0"/>
              <a:t>Accuracy:</a:t>
            </a:r>
            <a:endParaRPr lang="zh-CN" altLang="en-US" dirty="0"/>
          </a:p>
        </p:txBody>
      </p:sp>
      <p:sp>
        <p:nvSpPr>
          <p:cNvPr id="68" name="Rectangle 42"/>
          <p:cNvSpPr/>
          <p:nvPr/>
        </p:nvSpPr>
        <p:spPr>
          <a:xfrm>
            <a:off x="2512383" y="258520"/>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3"/>
          <p:cNvSpPr/>
          <p:nvPr/>
        </p:nvSpPr>
        <p:spPr>
          <a:xfrm>
            <a:off x="2486983" y="476636"/>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45"/>
          <p:cNvCxnSpPr/>
          <p:nvPr/>
        </p:nvCxnSpPr>
        <p:spPr>
          <a:xfrm>
            <a:off x="2512383" y="464577"/>
            <a:ext cx="1742285" cy="0"/>
          </a:xfrm>
          <a:prstGeom prst="line">
            <a:avLst/>
          </a:prstGeom>
        </p:spPr>
        <p:style>
          <a:lnRef idx="1">
            <a:schemeClr val="dk1"/>
          </a:lnRef>
          <a:fillRef idx="0">
            <a:schemeClr val="dk1"/>
          </a:fillRef>
          <a:effectRef idx="0">
            <a:schemeClr val="dk1"/>
          </a:effectRef>
          <a:fontRef idx="minor">
            <a:schemeClr val="tx1"/>
          </a:fontRef>
        </p:style>
      </p:cxnSp>
      <p:sp>
        <p:nvSpPr>
          <p:cNvPr id="71" name="TextBox 48"/>
          <p:cNvSpPr txBox="1"/>
          <p:nvPr/>
        </p:nvSpPr>
        <p:spPr>
          <a:xfrm>
            <a:off x="2659705" y="163469"/>
            <a:ext cx="1441449" cy="338554"/>
          </a:xfrm>
          <a:prstGeom prst="rect">
            <a:avLst/>
          </a:prstGeom>
          <a:noFill/>
        </p:spPr>
        <p:txBody>
          <a:bodyPr wrap="square" rtlCol="0">
            <a:spAutoFit/>
          </a:bodyPr>
          <a:lstStyle/>
          <a:p>
            <a:pPr algn="ctr"/>
            <a:r>
              <a:rPr lang="en-US" sz="1600" dirty="0" smtClean="0"/>
              <a:t>4+9</a:t>
            </a:r>
            <a:endParaRPr lang="en-US" sz="1600" dirty="0"/>
          </a:p>
        </p:txBody>
      </p:sp>
      <p:sp>
        <p:nvSpPr>
          <p:cNvPr id="72" name="TextBox 49"/>
          <p:cNvSpPr txBox="1"/>
          <p:nvPr/>
        </p:nvSpPr>
        <p:spPr>
          <a:xfrm>
            <a:off x="2504128" y="442709"/>
            <a:ext cx="1752601" cy="276999"/>
          </a:xfrm>
          <a:prstGeom prst="rect">
            <a:avLst/>
          </a:prstGeom>
          <a:noFill/>
        </p:spPr>
        <p:txBody>
          <a:bodyPr wrap="square" rtlCol="0">
            <a:spAutoFit/>
          </a:bodyPr>
          <a:lstStyle/>
          <a:p>
            <a:pPr algn="ctr"/>
            <a:r>
              <a:rPr lang="en-US" sz="1200" b="1" dirty="0" smtClean="0">
                <a:solidFill>
                  <a:srgbClr val="993366"/>
                </a:solidFill>
              </a:rPr>
              <a:t>18</a:t>
            </a:r>
            <a:endParaRPr lang="en-US" sz="1200" b="1" dirty="0">
              <a:solidFill>
                <a:srgbClr val="993366"/>
              </a:solidFill>
            </a:endParaRPr>
          </a:p>
        </p:txBody>
      </p:sp>
      <p:sp>
        <p:nvSpPr>
          <p:cNvPr id="73" name="TextBox 52"/>
          <p:cNvSpPr txBox="1"/>
          <p:nvPr/>
        </p:nvSpPr>
        <p:spPr>
          <a:xfrm>
            <a:off x="4355374" y="320916"/>
            <a:ext cx="863600" cy="276999"/>
          </a:xfrm>
          <a:prstGeom prst="rect">
            <a:avLst/>
          </a:prstGeom>
          <a:noFill/>
        </p:spPr>
        <p:txBody>
          <a:bodyPr wrap="square" rtlCol="0">
            <a:spAutoFit/>
          </a:bodyPr>
          <a:lstStyle/>
          <a:p>
            <a:r>
              <a:rPr lang="en-US" sz="1200" dirty="0" smtClean="0"/>
              <a:t>=  72.2%</a:t>
            </a:r>
            <a:endParaRPr lang="en-US" sz="1200" dirty="0"/>
          </a:p>
        </p:txBody>
      </p:sp>
      <p:sp>
        <p:nvSpPr>
          <p:cNvPr id="74" name="矩形 73"/>
          <p:cNvSpPr/>
          <p:nvPr/>
        </p:nvSpPr>
        <p:spPr>
          <a:xfrm>
            <a:off x="415109" y="719891"/>
            <a:ext cx="1113446" cy="369332"/>
          </a:xfrm>
          <a:prstGeom prst="rect">
            <a:avLst/>
          </a:prstGeom>
        </p:spPr>
        <p:txBody>
          <a:bodyPr wrap="none">
            <a:spAutoFit/>
          </a:bodyPr>
          <a:lstStyle/>
          <a:p>
            <a:r>
              <a:rPr lang="en-US" altLang="zh-CN" b="1" dirty="0" smtClean="0"/>
              <a:t>Precision:</a:t>
            </a:r>
            <a:endParaRPr lang="zh-CN" altLang="en-US" dirty="0"/>
          </a:p>
        </p:txBody>
      </p:sp>
      <p:sp>
        <p:nvSpPr>
          <p:cNvPr id="75" name="Rectangle 42"/>
          <p:cNvSpPr/>
          <p:nvPr/>
        </p:nvSpPr>
        <p:spPr>
          <a:xfrm>
            <a:off x="2516217" y="918934"/>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43"/>
          <p:cNvSpPr/>
          <p:nvPr/>
        </p:nvSpPr>
        <p:spPr>
          <a:xfrm>
            <a:off x="2490817" y="1137050"/>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45"/>
          <p:cNvCxnSpPr/>
          <p:nvPr/>
        </p:nvCxnSpPr>
        <p:spPr>
          <a:xfrm>
            <a:off x="2516217" y="1124991"/>
            <a:ext cx="1742285" cy="0"/>
          </a:xfrm>
          <a:prstGeom prst="line">
            <a:avLst/>
          </a:prstGeom>
        </p:spPr>
        <p:style>
          <a:lnRef idx="1">
            <a:schemeClr val="dk1"/>
          </a:lnRef>
          <a:fillRef idx="0">
            <a:schemeClr val="dk1"/>
          </a:fillRef>
          <a:effectRef idx="0">
            <a:schemeClr val="dk1"/>
          </a:effectRef>
          <a:fontRef idx="minor">
            <a:schemeClr val="tx1"/>
          </a:fontRef>
        </p:style>
      </p:cxnSp>
      <p:sp>
        <p:nvSpPr>
          <p:cNvPr id="99" name="TextBox 48"/>
          <p:cNvSpPr txBox="1"/>
          <p:nvPr/>
        </p:nvSpPr>
        <p:spPr>
          <a:xfrm>
            <a:off x="2663539" y="823883"/>
            <a:ext cx="1441449" cy="338554"/>
          </a:xfrm>
          <a:prstGeom prst="rect">
            <a:avLst/>
          </a:prstGeom>
          <a:noFill/>
        </p:spPr>
        <p:txBody>
          <a:bodyPr wrap="square" rtlCol="0">
            <a:spAutoFit/>
          </a:bodyPr>
          <a:lstStyle/>
          <a:p>
            <a:pPr algn="ctr"/>
            <a:r>
              <a:rPr lang="en-US" sz="1600" dirty="0" smtClean="0"/>
              <a:t>4</a:t>
            </a:r>
            <a:endParaRPr lang="en-US" sz="1600" dirty="0"/>
          </a:p>
        </p:txBody>
      </p:sp>
      <p:sp>
        <p:nvSpPr>
          <p:cNvPr id="100" name="TextBox 49"/>
          <p:cNvSpPr txBox="1"/>
          <p:nvPr/>
        </p:nvSpPr>
        <p:spPr>
          <a:xfrm>
            <a:off x="2507962" y="1103123"/>
            <a:ext cx="1752601" cy="276999"/>
          </a:xfrm>
          <a:prstGeom prst="rect">
            <a:avLst/>
          </a:prstGeom>
          <a:noFill/>
        </p:spPr>
        <p:txBody>
          <a:bodyPr wrap="square" rtlCol="0">
            <a:spAutoFit/>
          </a:bodyPr>
          <a:lstStyle/>
          <a:p>
            <a:pPr algn="ctr"/>
            <a:r>
              <a:rPr lang="en-US" sz="1200" b="1" dirty="0" smtClean="0">
                <a:solidFill>
                  <a:srgbClr val="0000CC"/>
                </a:solidFill>
              </a:rPr>
              <a:t>9</a:t>
            </a:r>
            <a:endParaRPr lang="en-US" sz="1200" b="1" dirty="0">
              <a:solidFill>
                <a:srgbClr val="0000CC"/>
              </a:solidFill>
            </a:endParaRPr>
          </a:p>
        </p:txBody>
      </p:sp>
      <p:sp>
        <p:nvSpPr>
          <p:cNvPr id="101" name="TextBox 52"/>
          <p:cNvSpPr txBox="1"/>
          <p:nvPr/>
        </p:nvSpPr>
        <p:spPr>
          <a:xfrm>
            <a:off x="4359208" y="981330"/>
            <a:ext cx="863600" cy="276999"/>
          </a:xfrm>
          <a:prstGeom prst="rect">
            <a:avLst/>
          </a:prstGeom>
          <a:noFill/>
        </p:spPr>
        <p:txBody>
          <a:bodyPr wrap="square" rtlCol="0">
            <a:spAutoFit/>
          </a:bodyPr>
          <a:lstStyle/>
          <a:p>
            <a:r>
              <a:rPr lang="en-US" sz="1200" dirty="0" smtClean="0"/>
              <a:t>=  44.4%</a:t>
            </a:r>
            <a:endParaRPr lang="en-US" sz="1200" dirty="0"/>
          </a:p>
        </p:txBody>
      </p:sp>
      <p:sp>
        <p:nvSpPr>
          <p:cNvPr id="102" name="矩形 101"/>
          <p:cNvSpPr/>
          <p:nvPr/>
        </p:nvSpPr>
        <p:spPr>
          <a:xfrm>
            <a:off x="726576" y="1480030"/>
            <a:ext cx="811504" cy="369332"/>
          </a:xfrm>
          <a:prstGeom prst="rect">
            <a:avLst/>
          </a:prstGeom>
        </p:spPr>
        <p:txBody>
          <a:bodyPr wrap="none">
            <a:spAutoFit/>
          </a:bodyPr>
          <a:lstStyle/>
          <a:p>
            <a:r>
              <a:rPr lang="en-US" altLang="zh-CN" b="1" dirty="0" smtClean="0"/>
              <a:t>Recall:</a:t>
            </a:r>
            <a:endParaRPr lang="zh-CN" altLang="en-US" dirty="0"/>
          </a:p>
        </p:txBody>
      </p:sp>
      <p:sp>
        <p:nvSpPr>
          <p:cNvPr id="103" name="Rectangle 42"/>
          <p:cNvSpPr/>
          <p:nvPr/>
        </p:nvSpPr>
        <p:spPr>
          <a:xfrm>
            <a:off x="2529111" y="1576795"/>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43"/>
          <p:cNvSpPr/>
          <p:nvPr/>
        </p:nvSpPr>
        <p:spPr>
          <a:xfrm>
            <a:off x="2503711" y="1794911"/>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Straight Connector 45"/>
          <p:cNvCxnSpPr/>
          <p:nvPr/>
        </p:nvCxnSpPr>
        <p:spPr>
          <a:xfrm>
            <a:off x="2529111" y="1782852"/>
            <a:ext cx="1742285" cy="0"/>
          </a:xfrm>
          <a:prstGeom prst="line">
            <a:avLst/>
          </a:prstGeom>
        </p:spPr>
        <p:style>
          <a:lnRef idx="1">
            <a:schemeClr val="dk1"/>
          </a:lnRef>
          <a:fillRef idx="0">
            <a:schemeClr val="dk1"/>
          </a:fillRef>
          <a:effectRef idx="0">
            <a:schemeClr val="dk1"/>
          </a:effectRef>
          <a:fontRef idx="minor">
            <a:schemeClr val="tx1"/>
          </a:fontRef>
        </p:style>
      </p:cxnSp>
      <p:sp>
        <p:nvSpPr>
          <p:cNvPr id="106" name="TextBox 48"/>
          <p:cNvSpPr txBox="1"/>
          <p:nvPr/>
        </p:nvSpPr>
        <p:spPr>
          <a:xfrm>
            <a:off x="2676433" y="1481744"/>
            <a:ext cx="1441449" cy="338554"/>
          </a:xfrm>
          <a:prstGeom prst="rect">
            <a:avLst/>
          </a:prstGeom>
          <a:noFill/>
        </p:spPr>
        <p:txBody>
          <a:bodyPr wrap="square" rtlCol="0">
            <a:spAutoFit/>
          </a:bodyPr>
          <a:lstStyle/>
          <a:p>
            <a:pPr algn="ctr"/>
            <a:r>
              <a:rPr lang="en-US" sz="1600" dirty="0" smtClean="0"/>
              <a:t>4</a:t>
            </a:r>
            <a:endParaRPr lang="en-US" sz="1600" dirty="0"/>
          </a:p>
        </p:txBody>
      </p:sp>
      <p:sp>
        <p:nvSpPr>
          <p:cNvPr id="107" name="TextBox 49"/>
          <p:cNvSpPr txBox="1"/>
          <p:nvPr/>
        </p:nvSpPr>
        <p:spPr>
          <a:xfrm>
            <a:off x="2520856" y="1760984"/>
            <a:ext cx="1752601" cy="276999"/>
          </a:xfrm>
          <a:prstGeom prst="rect">
            <a:avLst/>
          </a:prstGeom>
          <a:noFill/>
        </p:spPr>
        <p:txBody>
          <a:bodyPr wrap="square" rtlCol="0">
            <a:spAutoFit/>
          </a:bodyPr>
          <a:lstStyle/>
          <a:p>
            <a:pPr algn="ctr"/>
            <a:r>
              <a:rPr lang="en-US" sz="1200" b="1" dirty="0" smtClean="0">
                <a:solidFill>
                  <a:srgbClr val="0000CC"/>
                </a:solidFill>
              </a:rPr>
              <a:t>4</a:t>
            </a:r>
            <a:endParaRPr lang="en-US" sz="1200" b="1" dirty="0">
              <a:solidFill>
                <a:srgbClr val="0000CC"/>
              </a:solidFill>
            </a:endParaRPr>
          </a:p>
        </p:txBody>
      </p:sp>
      <p:sp>
        <p:nvSpPr>
          <p:cNvPr id="108" name="TextBox 52"/>
          <p:cNvSpPr txBox="1"/>
          <p:nvPr/>
        </p:nvSpPr>
        <p:spPr>
          <a:xfrm>
            <a:off x="4372102" y="1639191"/>
            <a:ext cx="863600" cy="276999"/>
          </a:xfrm>
          <a:prstGeom prst="rect">
            <a:avLst/>
          </a:prstGeom>
          <a:noFill/>
        </p:spPr>
        <p:txBody>
          <a:bodyPr wrap="square" rtlCol="0">
            <a:spAutoFit/>
          </a:bodyPr>
          <a:lstStyle/>
          <a:p>
            <a:r>
              <a:rPr lang="en-US" sz="1200" dirty="0" smtClean="0"/>
              <a:t>=  100%</a:t>
            </a:r>
            <a:endParaRPr lang="en-US" sz="1200" dirty="0"/>
          </a:p>
        </p:txBody>
      </p:sp>
    </p:spTree>
    <p:extLst>
      <p:ext uri="{BB962C8B-B14F-4D97-AF65-F5344CB8AC3E}">
        <p14:creationId xmlns:p14="http://schemas.microsoft.com/office/powerpoint/2010/main" val="214209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1" grpId="0"/>
      <p:bldP spid="72" grpId="0"/>
      <p:bldP spid="73" grpId="0"/>
      <p:bldP spid="74" grpId="0"/>
      <p:bldP spid="75" grpId="0" animBg="1"/>
      <p:bldP spid="76" grpId="0" animBg="1"/>
      <p:bldP spid="99" grpId="0"/>
      <p:bldP spid="100" grpId="0"/>
      <p:bldP spid="101" grpId="0"/>
      <p:bldP spid="102" grpId="0"/>
      <p:bldP spid="103" grpId="0" animBg="1"/>
      <p:bldP spid="104" grpId="0" animBg="1"/>
      <p:bldP spid="106" grpId="0"/>
      <p:bldP spid="107" grpId="0"/>
      <p:bldP spid="10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85750"/>
            <a:ext cx="4800600" cy="461665"/>
          </a:xfrm>
          <a:prstGeom prst="rect">
            <a:avLst/>
          </a:prstGeom>
          <a:noFill/>
        </p:spPr>
        <p:txBody>
          <a:bodyPr wrap="square" rtlCol="0">
            <a:spAutoFit/>
          </a:bodyPr>
          <a:lstStyle/>
          <a:p>
            <a:r>
              <a:rPr lang="en-US" sz="2400" b="1" dirty="0" smtClean="0"/>
              <a:t>Trading off precision and recall</a:t>
            </a:r>
            <a:endParaRPr lang="en-US" sz="2400" b="1" dirty="0"/>
          </a:p>
        </p:txBody>
      </p:sp>
      <p:sp>
        <p:nvSpPr>
          <p:cNvPr id="3" name="TextBox 2"/>
          <p:cNvSpPr txBox="1"/>
          <p:nvPr/>
        </p:nvSpPr>
        <p:spPr>
          <a:xfrm>
            <a:off x="381000" y="693063"/>
            <a:ext cx="4953000" cy="1200329"/>
          </a:xfrm>
          <a:prstGeom prst="rect">
            <a:avLst/>
          </a:prstGeom>
          <a:noFill/>
        </p:spPr>
        <p:txBody>
          <a:bodyPr wrap="square" rtlCol="0">
            <a:spAutoFit/>
          </a:bodyPr>
          <a:lstStyle/>
          <a:p>
            <a:r>
              <a:rPr lang="en-US" sz="2400" dirty="0" smtClean="0"/>
              <a:t>Logistic regression:</a:t>
            </a:r>
          </a:p>
          <a:p>
            <a:r>
              <a:rPr lang="en-US" sz="2400" dirty="0" smtClean="0"/>
              <a:t>Predict 1 if </a:t>
            </a:r>
          </a:p>
          <a:p>
            <a:r>
              <a:rPr lang="en-US" sz="2400" dirty="0" smtClean="0"/>
              <a:t>Predict 0 if </a:t>
            </a:r>
          </a:p>
        </p:txBody>
      </p:sp>
      <p:pic>
        <p:nvPicPr>
          <p:cNvPr id="5" name="Picture 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009900" y="828675"/>
            <a:ext cx="1501140" cy="255270"/>
          </a:xfrm>
          <a:prstGeom prst="rect">
            <a:avLst/>
          </a:prstGeom>
        </p:spPr>
      </p:pic>
      <p:pic>
        <p:nvPicPr>
          <p:cNvPr id="9" name="Picture 8"/>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974849" y="1175117"/>
            <a:ext cx="1236345" cy="255270"/>
          </a:xfrm>
          <a:prstGeom prst="rect">
            <a:avLst/>
          </a:prstGeom>
        </p:spPr>
      </p:pic>
      <p:pic>
        <p:nvPicPr>
          <p:cNvPr id="10" name="Picture 9"/>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974848" y="1552575"/>
            <a:ext cx="1236345" cy="255270"/>
          </a:xfrm>
          <a:prstGeom prst="rect">
            <a:avLst/>
          </a:prstGeom>
        </p:spPr>
      </p:pic>
      <p:sp>
        <p:nvSpPr>
          <p:cNvPr id="11" name="TextBox 10"/>
          <p:cNvSpPr txBox="1"/>
          <p:nvPr/>
        </p:nvSpPr>
        <p:spPr>
          <a:xfrm>
            <a:off x="381000" y="1754816"/>
            <a:ext cx="5715000" cy="830997"/>
          </a:xfrm>
          <a:prstGeom prst="rect">
            <a:avLst/>
          </a:prstGeom>
          <a:noFill/>
        </p:spPr>
        <p:txBody>
          <a:bodyPr wrap="square" rtlCol="0">
            <a:spAutoFit/>
          </a:bodyPr>
          <a:lstStyle/>
          <a:p>
            <a:r>
              <a:rPr lang="en-US" sz="2400" dirty="0" smtClean="0"/>
              <a:t>Suppose we want to predict            (cancer)</a:t>
            </a:r>
          </a:p>
          <a:p>
            <a:r>
              <a:rPr lang="en-US" sz="2400" dirty="0"/>
              <a:t>o</a:t>
            </a:r>
            <a:r>
              <a:rPr lang="en-US" sz="2400" dirty="0" smtClean="0"/>
              <a:t>nly if very confident.</a:t>
            </a:r>
          </a:p>
        </p:txBody>
      </p:sp>
      <p:pic>
        <p:nvPicPr>
          <p:cNvPr id="16" name="Picture 15"/>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4038600" y="1916106"/>
            <a:ext cx="571500" cy="220980"/>
          </a:xfrm>
          <a:prstGeom prst="rect">
            <a:avLst/>
          </a:prstGeom>
        </p:spPr>
      </p:pic>
      <p:sp>
        <p:nvSpPr>
          <p:cNvPr id="42" name="TextBox 41"/>
          <p:cNvSpPr txBox="1"/>
          <p:nvPr/>
        </p:nvSpPr>
        <p:spPr>
          <a:xfrm>
            <a:off x="6204092" y="285751"/>
            <a:ext cx="1028416" cy="276999"/>
          </a:xfrm>
          <a:prstGeom prst="rect">
            <a:avLst/>
          </a:prstGeom>
          <a:noFill/>
        </p:spPr>
        <p:txBody>
          <a:bodyPr wrap="square" rtlCol="0">
            <a:spAutoFit/>
          </a:bodyPr>
          <a:lstStyle/>
          <a:p>
            <a:r>
              <a:rPr lang="en-US" sz="1200" dirty="0" smtClean="0"/>
              <a:t>precision    =</a:t>
            </a:r>
            <a:endParaRPr lang="en-US" sz="1200" dirty="0"/>
          </a:p>
        </p:txBody>
      </p:sp>
      <p:sp>
        <p:nvSpPr>
          <p:cNvPr id="43" name="Rectangle 42"/>
          <p:cNvSpPr/>
          <p:nvPr/>
        </p:nvSpPr>
        <p:spPr>
          <a:xfrm>
            <a:off x="7264400" y="241300"/>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7239000" y="459416"/>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7264400" y="447357"/>
            <a:ext cx="1742285" cy="0"/>
          </a:xfrm>
          <a:prstGeom prst="line">
            <a:avLst/>
          </a:prstGeom>
        </p:spPr>
        <p:style>
          <a:lnRef idx="1">
            <a:schemeClr val="dk1"/>
          </a:lnRef>
          <a:fillRef idx="0">
            <a:schemeClr val="dk1"/>
          </a:fillRef>
          <a:effectRef idx="0">
            <a:schemeClr val="dk1"/>
          </a:effectRef>
          <a:fontRef idx="minor">
            <a:schemeClr val="tx1"/>
          </a:fontRef>
        </p:style>
      </p:cxnSp>
      <p:sp>
        <p:nvSpPr>
          <p:cNvPr id="49" name="TextBox 48"/>
          <p:cNvSpPr txBox="1"/>
          <p:nvPr/>
        </p:nvSpPr>
        <p:spPr>
          <a:xfrm>
            <a:off x="7414817" y="188926"/>
            <a:ext cx="1441449" cy="276999"/>
          </a:xfrm>
          <a:prstGeom prst="rect">
            <a:avLst/>
          </a:prstGeom>
          <a:noFill/>
        </p:spPr>
        <p:txBody>
          <a:bodyPr wrap="square" rtlCol="0">
            <a:spAutoFit/>
          </a:bodyPr>
          <a:lstStyle/>
          <a:p>
            <a:pPr algn="ctr"/>
            <a:r>
              <a:rPr lang="en-US" sz="1200" dirty="0" smtClean="0"/>
              <a:t>true positives</a:t>
            </a:r>
            <a:endParaRPr lang="en-US" sz="1200" dirty="0"/>
          </a:p>
        </p:txBody>
      </p:sp>
      <p:sp>
        <p:nvSpPr>
          <p:cNvPr id="50" name="TextBox 49"/>
          <p:cNvSpPr txBox="1"/>
          <p:nvPr/>
        </p:nvSpPr>
        <p:spPr>
          <a:xfrm>
            <a:off x="7264400" y="389751"/>
            <a:ext cx="1752601" cy="276999"/>
          </a:xfrm>
          <a:prstGeom prst="rect">
            <a:avLst/>
          </a:prstGeom>
          <a:noFill/>
        </p:spPr>
        <p:txBody>
          <a:bodyPr wrap="square" rtlCol="0">
            <a:spAutoFit/>
          </a:bodyPr>
          <a:lstStyle/>
          <a:p>
            <a:pPr algn="ctr"/>
            <a:r>
              <a:rPr lang="en-US" sz="1200" b="1" dirty="0">
                <a:solidFill>
                  <a:srgbClr val="0000CC"/>
                </a:solidFill>
              </a:rPr>
              <a:t>n</a:t>
            </a:r>
            <a:r>
              <a:rPr lang="en-US" sz="1200" b="1" dirty="0" smtClean="0">
                <a:solidFill>
                  <a:srgbClr val="0000CC"/>
                </a:solidFill>
              </a:rPr>
              <a:t>o. of predicted positive</a:t>
            </a:r>
            <a:endParaRPr lang="en-US" sz="1200" b="1" dirty="0">
              <a:solidFill>
                <a:srgbClr val="0000CC"/>
              </a:solidFill>
            </a:endParaRPr>
          </a:p>
        </p:txBody>
      </p:sp>
      <p:sp>
        <p:nvSpPr>
          <p:cNvPr id="53" name="TextBox 52"/>
          <p:cNvSpPr txBox="1"/>
          <p:nvPr/>
        </p:nvSpPr>
        <p:spPr>
          <a:xfrm>
            <a:off x="6400800" y="742950"/>
            <a:ext cx="863600" cy="276999"/>
          </a:xfrm>
          <a:prstGeom prst="rect">
            <a:avLst/>
          </a:prstGeom>
          <a:noFill/>
        </p:spPr>
        <p:txBody>
          <a:bodyPr wrap="square" rtlCol="0">
            <a:spAutoFit/>
          </a:bodyPr>
          <a:lstStyle/>
          <a:p>
            <a:r>
              <a:rPr lang="en-US" sz="1200" dirty="0" smtClean="0"/>
              <a:t>recall     =</a:t>
            </a:r>
            <a:endParaRPr lang="en-US" sz="1200" dirty="0"/>
          </a:p>
        </p:txBody>
      </p:sp>
      <p:sp>
        <p:nvSpPr>
          <p:cNvPr id="54" name="Rectangle 53"/>
          <p:cNvSpPr/>
          <p:nvPr/>
        </p:nvSpPr>
        <p:spPr>
          <a:xfrm>
            <a:off x="7232508" y="698500"/>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7207108" y="916616"/>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p:nvPr/>
        </p:nvCxnSpPr>
        <p:spPr>
          <a:xfrm>
            <a:off x="7232508" y="904557"/>
            <a:ext cx="1742285" cy="0"/>
          </a:xfrm>
          <a:prstGeom prst="line">
            <a:avLst/>
          </a:prstGeom>
        </p:spPr>
        <p:style>
          <a:lnRef idx="1">
            <a:schemeClr val="dk1"/>
          </a:lnRef>
          <a:fillRef idx="0">
            <a:schemeClr val="dk1"/>
          </a:fillRef>
          <a:effectRef idx="0">
            <a:schemeClr val="dk1"/>
          </a:effectRef>
          <a:fontRef idx="minor">
            <a:schemeClr val="tx1"/>
          </a:fontRef>
        </p:style>
      </p:cxnSp>
      <p:sp>
        <p:nvSpPr>
          <p:cNvPr id="57" name="TextBox 56"/>
          <p:cNvSpPr txBox="1"/>
          <p:nvPr/>
        </p:nvSpPr>
        <p:spPr>
          <a:xfrm>
            <a:off x="7382925" y="646126"/>
            <a:ext cx="1441449" cy="276999"/>
          </a:xfrm>
          <a:prstGeom prst="rect">
            <a:avLst/>
          </a:prstGeom>
          <a:noFill/>
        </p:spPr>
        <p:txBody>
          <a:bodyPr wrap="square" rtlCol="0">
            <a:spAutoFit/>
          </a:bodyPr>
          <a:lstStyle/>
          <a:p>
            <a:pPr algn="ctr"/>
            <a:r>
              <a:rPr lang="en-US" sz="1200" dirty="0"/>
              <a:t>t</a:t>
            </a:r>
            <a:r>
              <a:rPr lang="en-US" sz="1200" dirty="0" smtClean="0"/>
              <a:t>rue positives</a:t>
            </a:r>
            <a:endParaRPr lang="en-US" sz="1200" dirty="0"/>
          </a:p>
        </p:txBody>
      </p:sp>
      <p:sp>
        <p:nvSpPr>
          <p:cNvPr id="58" name="TextBox 57"/>
          <p:cNvSpPr txBox="1"/>
          <p:nvPr/>
        </p:nvSpPr>
        <p:spPr>
          <a:xfrm>
            <a:off x="7232508" y="846951"/>
            <a:ext cx="1752601" cy="276999"/>
          </a:xfrm>
          <a:prstGeom prst="rect">
            <a:avLst/>
          </a:prstGeom>
          <a:noFill/>
        </p:spPr>
        <p:txBody>
          <a:bodyPr wrap="square" rtlCol="0">
            <a:spAutoFit/>
          </a:bodyPr>
          <a:lstStyle/>
          <a:p>
            <a:pPr algn="ctr"/>
            <a:r>
              <a:rPr lang="en-US" sz="1200" b="1" dirty="0">
                <a:solidFill>
                  <a:schemeClr val="accent6">
                    <a:lumMod val="75000"/>
                  </a:schemeClr>
                </a:solidFill>
              </a:rPr>
              <a:t>n</a:t>
            </a:r>
            <a:r>
              <a:rPr lang="en-US" sz="1200" b="1" dirty="0" smtClean="0">
                <a:solidFill>
                  <a:schemeClr val="accent6">
                    <a:lumMod val="75000"/>
                  </a:schemeClr>
                </a:solidFill>
              </a:rPr>
              <a:t>o. of actual positive</a:t>
            </a:r>
            <a:endParaRPr lang="en-US" sz="1200" b="1" dirty="0">
              <a:solidFill>
                <a:schemeClr val="accent6">
                  <a:lumMod val="75000"/>
                </a:schemeClr>
              </a:solidFill>
            </a:endParaRPr>
          </a:p>
        </p:txBody>
      </p:sp>
      <p:pic>
        <p:nvPicPr>
          <p:cNvPr id="45" name="图片 44"/>
          <p:cNvPicPr>
            <a:picLocks noChangeAspect="1"/>
          </p:cNvPicPr>
          <p:nvPr/>
        </p:nvPicPr>
        <p:blipFill rotWithShape="1">
          <a:blip r:embed="rId10" cstate="print">
            <a:extLst>
              <a:ext uri="{28A0092B-C50C-407E-A947-70E740481C1C}">
                <a14:useLocalDpi xmlns:a14="http://schemas.microsoft.com/office/drawing/2010/main" val="0"/>
              </a:ext>
            </a:extLst>
          </a:blip>
          <a:srcRect l="8734" t="5869" r="7419" b="7472"/>
          <a:stretch/>
        </p:blipFill>
        <p:spPr>
          <a:xfrm>
            <a:off x="2209800" y="2608527"/>
            <a:ext cx="3657600" cy="2362200"/>
          </a:xfrm>
          <a:prstGeom prst="rect">
            <a:avLst/>
          </a:prstGeom>
        </p:spPr>
      </p:pic>
      <p:grpSp>
        <p:nvGrpSpPr>
          <p:cNvPr id="47" name="组合 46"/>
          <p:cNvGrpSpPr/>
          <p:nvPr/>
        </p:nvGrpSpPr>
        <p:grpSpPr>
          <a:xfrm>
            <a:off x="2943594" y="2519218"/>
            <a:ext cx="2407206" cy="2350186"/>
            <a:chOff x="2895600" y="133350"/>
            <a:chExt cx="3784434" cy="4434674"/>
          </a:xfrm>
        </p:grpSpPr>
        <p:cxnSp>
          <p:nvCxnSpPr>
            <p:cNvPr id="48" name="Straight Connector 25"/>
            <p:cNvCxnSpPr/>
            <p:nvPr/>
          </p:nvCxnSpPr>
          <p:spPr>
            <a:xfrm flipV="1">
              <a:off x="4698834" y="133350"/>
              <a:ext cx="0" cy="4434674"/>
            </a:xfrm>
            <a:prstGeom prst="line">
              <a:avLst/>
            </a:prstGeom>
            <a:ln w="38100">
              <a:tailEnd type="arrow" w="lg" len="med"/>
            </a:ln>
          </p:spPr>
          <p:style>
            <a:lnRef idx="3">
              <a:schemeClr val="accent1"/>
            </a:lnRef>
            <a:fillRef idx="0">
              <a:schemeClr val="accent1"/>
            </a:fillRef>
            <a:effectRef idx="2">
              <a:schemeClr val="accent1"/>
            </a:effectRef>
            <a:fontRef idx="minor">
              <a:schemeClr val="tx1"/>
            </a:fontRef>
          </p:style>
        </p:cxnSp>
        <p:cxnSp>
          <p:nvCxnSpPr>
            <p:cNvPr id="51" name="Straight Connector 26"/>
            <p:cNvCxnSpPr/>
            <p:nvPr/>
          </p:nvCxnSpPr>
          <p:spPr>
            <a:xfrm>
              <a:off x="2895600" y="4568024"/>
              <a:ext cx="3784434" cy="0"/>
            </a:xfrm>
            <a:prstGeom prst="line">
              <a:avLst/>
            </a:prstGeom>
            <a:ln w="38100">
              <a:tailEnd type="arrow" w="lg" len="med"/>
            </a:ln>
          </p:spPr>
          <p:style>
            <a:lnRef idx="3">
              <a:schemeClr val="accent1"/>
            </a:lnRef>
            <a:fillRef idx="0">
              <a:schemeClr val="accent1"/>
            </a:fillRef>
            <a:effectRef idx="2">
              <a:schemeClr val="accent1"/>
            </a:effectRef>
            <a:fontRef idx="minor">
              <a:schemeClr val="tx1"/>
            </a:fontRef>
          </p:style>
        </p:cxnSp>
        <p:cxnSp>
          <p:nvCxnSpPr>
            <p:cNvPr id="52" name="Straight Connector 30"/>
            <p:cNvCxnSpPr/>
            <p:nvPr/>
          </p:nvCxnSpPr>
          <p:spPr>
            <a:xfrm>
              <a:off x="4578693" y="388125"/>
              <a:ext cx="228600"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59" name="TextBox 31"/>
            <p:cNvSpPr txBox="1"/>
            <p:nvPr/>
          </p:nvSpPr>
          <p:spPr>
            <a:xfrm>
              <a:off x="3793480" y="576779"/>
              <a:ext cx="381000" cy="369332"/>
            </a:xfrm>
            <a:prstGeom prst="rect">
              <a:avLst/>
            </a:prstGeom>
            <a:noFill/>
          </p:spPr>
          <p:txBody>
            <a:bodyPr wrap="square" rtlCol="0">
              <a:spAutoFit/>
            </a:bodyPr>
            <a:lstStyle/>
            <a:p>
              <a:r>
                <a:rPr lang="en-US" dirty="0" smtClean="0"/>
                <a:t>1</a:t>
              </a:r>
              <a:endParaRPr lang="en-US" dirty="0"/>
            </a:p>
          </p:txBody>
        </p:sp>
        <p:cxnSp>
          <p:nvCxnSpPr>
            <p:cNvPr id="60" name="Straight Connector 32"/>
            <p:cNvCxnSpPr/>
            <p:nvPr/>
          </p:nvCxnSpPr>
          <p:spPr>
            <a:xfrm>
              <a:off x="4586313" y="2480260"/>
              <a:ext cx="228600"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61" name="TextBox 33"/>
            <p:cNvSpPr txBox="1"/>
            <p:nvPr/>
          </p:nvSpPr>
          <p:spPr>
            <a:xfrm>
              <a:off x="3702578" y="2179145"/>
              <a:ext cx="943805" cy="748883"/>
            </a:xfrm>
            <a:prstGeom prst="rect">
              <a:avLst/>
            </a:prstGeom>
            <a:noFill/>
          </p:spPr>
          <p:txBody>
            <a:bodyPr wrap="square" rtlCol="0">
              <a:spAutoFit/>
            </a:bodyPr>
            <a:lstStyle/>
            <a:p>
              <a:r>
                <a:rPr lang="en-US" dirty="0" smtClean="0"/>
                <a:t>0.5</a:t>
              </a:r>
              <a:endParaRPr lang="en-US" dirty="0"/>
            </a:p>
          </p:txBody>
        </p:sp>
      </p:grpSp>
      <p:sp>
        <p:nvSpPr>
          <p:cNvPr id="8" name="矩形 7"/>
          <p:cNvSpPr/>
          <p:nvPr/>
        </p:nvSpPr>
        <p:spPr>
          <a:xfrm>
            <a:off x="2209800" y="2519218"/>
            <a:ext cx="3657600" cy="169829"/>
          </a:xfrm>
          <a:prstGeom prst="rect">
            <a:avLst/>
          </a:prstGeom>
          <a:solidFill>
            <a:srgbClr val="FF0000">
              <a:alpha val="18000"/>
            </a:srgb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2" name="矩形 61"/>
          <p:cNvSpPr/>
          <p:nvPr/>
        </p:nvSpPr>
        <p:spPr>
          <a:xfrm>
            <a:off x="2209800" y="2703380"/>
            <a:ext cx="3657600" cy="2325602"/>
          </a:xfrm>
          <a:prstGeom prst="rect">
            <a:avLst/>
          </a:prstGeom>
          <a:solidFill>
            <a:srgbClr val="00B050">
              <a:alpha val="24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pic>
        <p:nvPicPr>
          <p:cNvPr id="14" name="图片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29532" y="1112088"/>
            <a:ext cx="2428391" cy="2116451"/>
          </a:xfrm>
          <a:prstGeom prst="rect">
            <a:avLst/>
          </a:prstGeom>
        </p:spPr>
      </p:pic>
      <p:cxnSp>
        <p:nvCxnSpPr>
          <p:cNvPr id="18" name="直接连接符 17"/>
          <p:cNvCxnSpPr/>
          <p:nvPr/>
        </p:nvCxnSpPr>
        <p:spPr>
          <a:xfrm>
            <a:off x="2857500" y="1098314"/>
            <a:ext cx="353693" cy="332073"/>
          </a:xfrm>
          <a:prstGeom prst="line">
            <a:avLst/>
          </a:prstGeom>
          <a:ln w="5715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76" name="直接连接符 75"/>
          <p:cNvCxnSpPr/>
          <p:nvPr/>
        </p:nvCxnSpPr>
        <p:spPr>
          <a:xfrm>
            <a:off x="2828086" y="1499525"/>
            <a:ext cx="353693" cy="332073"/>
          </a:xfrm>
          <a:prstGeom prst="line">
            <a:avLst/>
          </a:prstGeom>
          <a:ln w="57150">
            <a:solidFill>
              <a:srgbClr val="FF0000"/>
            </a:solidFill>
          </a:ln>
        </p:spPr>
        <p:style>
          <a:lnRef idx="3">
            <a:schemeClr val="accent2"/>
          </a:lnRef>
          <a:fillRef idx="0">
            <a:schemeClr val="accent2"/>
          </a:fillRef>
          <a:effectRef idx="2">
            <a:schemeClr val="accent2"/>
          </a:effectRef>
          <a:fontRef idx="minor">
            <a:schemeClr val="tx1"/>
          </a:fontRef>
        </p:style>
      </p:cxnSp>
      <p:sp>
        <p:nvSpPr>
          <p:cNvPr id="19" name="文本框 18"/>
          <p:cNvSpPr txBox="1"/>
          <p:nvPr/>
        </p:nvSpPr>
        <p:spPr>
          <a:xfrm>
            <a:off x="3312316" y="1045548"/>
            <a:ext cx="1096981" cy="523220"/>
          </a:xfrm>
          <a:prstGeom prst="rect">
            <a:avLst/>
          </a:prstGeom>
          <a:noFill/>
        </p:spPr>
        <p:txBody>
          <a:bodyPr wrap="square" rtlCol="0">
            <a:spAutoFit/>
          </a:bodyPr>
          <a:lstStyle/>
          <a:p>
            <a:r>
              <a:rPr lang="en-US" altLang="zh-CN" sz="2800" b="1" dirty="0" smtClean="0">
                <a:solidFill>
                  <a:srgbClr val="FF0000"/>
                </a:solidFill>
              </a:rPr>
              <a:t>0.99</a:t>
            </a:r>
            <a:endParaRPr lang="zh-CN" altLang="en-US" sz="2800" b="1" dirty="0">
              <a:solidFill>
                <a:srgbClr val="FF0000"/>
              </a:solidFill>
            </a:endParaRPr>
          </a:p>
        </p:txBody>
      </p:sp>
      <p:sp>
        <p:nvSpPr>
          <p:cNvPr id="77" name="文本框 76"/>
          <p:cNvSpPr txBox="1"/>
          <p:nvPr/>
        </p:nvSpPr>
        <p:spPr>
          <a:xfrm>
            <a:off x="3312316" y="1415758"/>
            <a:ext cx="1198724" cy="523220"/>
          </a:xfrm>
          <a:prstGeom prst="rect">
            <a:avLst/>
          </a:prstGeom>
          <a:noFill/>
        </p:spPr>
        <p:txBody>
          <a:bodyPr wrap="square" rtlCol="0">
            <a:spAutoFit/>
          </a:bodyPr>
          <a:lstStyle/>
          <a:p>
            <a:r>
              <a:rPr lang="en-US" altLang="zh-CN" sz="2800" b="1" dirty="0" smtClean="0">
                <a:solidFill>
                  <a:srgbClr val="FF0000"/>
                </a:solidFill>
              </a:rPr>
              <a:t>0.99</a:t>
            </a:r>
            <a:endParaRPr lang="zh-CN" altLang="en-US" sz="2800" b="1" dirty="0">
              <a:solidFill>
                <a:srgbClr val="FF0000"/>
              </a:solidFill>
            </a:endParaRPr>
          </a:p>
        </p:txBody>
      </p:sp>
      <p:sp>
        <p:nvSpPr>
          <p:cNvPr id="36" name="椭圆 35"/>
          <p:cNvSpPr/>
          <p:nvPr/>
        </p:nvSpPr>
        <p:spPr>
          <a:xfrm>
            <a:off x="2659116" y="4831304"/>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7" name="椭圆 36"/>
          <p:cNvSpPr/>
          <p:nvPr/>
        </p:nvSpPr>
        <p:spPr>
          <a:xfrm>
            <a:off x="2867886" y="4831304"/>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8" name="椭圆 37"/>
          <p:cNvSpPr/>
          <p:nvPr/>
        </p:nvSpPr>
        <p:spPr>
          <a:xfrm>
            <a:off x="3167601" y="4832217"/>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9" name="椭圆 38"/>
          <p:cNvSpPr/>
          <p:nvPr/>
        </p:nvSpPr>
        <p:spPr>
          <a:xfrm>
            <a:off x="3757065" y="4759134"/>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0" name="椭圆 39"/>
          <p:cNvSpPr/>
          <p:nvPr/>
        </p:nvSpPr>
        <p:spPr>
          <a:xfrm>
            <a:off x="3916211" y="4489281"/>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椭圆 40"/>
          <p:cNvSpPr/>
          <p:nvPr/>
        </p:nvSpPr>
        <p:spPr>
          <a:xfrm>
            <a:off x="3959615" y="4213883"/>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3" name="椭圆 62"/>
          <p:cNvSpPr/>
          <p:nvPr/>
        </p:nvSpPr>
        <p:spPr>
          <a:xfrm>
            <a:off x="4010681" y="3915105"/>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4" name="椭圆 63"/>
          <p:cNvSpPr/>
          <p:nvPr/>
        </p:nvSpPr>
        <p:spPr>
          <a:xfrm>
            <a:off x="4101154" y="3417464"/>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5" name="椭圆 64"/>
          <p:cNvSpPr/>
          <p:nvPr/>
        </p:nvSpPr>
        <p:spPr>
          <a:xfrm>
            <a:off x="4131582" y="3207663"/>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椭圆 65"/>
          <p:cNvSpPr/>
          <p:nvPr/>
        </p:nvSpPr>
        <p:spPr>
          <a:xfrm>
            <a:off x="4188784" y="2968113"/>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椭圆 66"/>
          <p:cNvSpPr/>
          <p:nvPr/>
        </p:nvSpPr>
        <p:spPr>
          <a:xfrm>
            <a:off x="4281097" y="2749954"/>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8" name="椭圆 67"/>
          <p:cNvSpPr/>
          <p:nvPr/>
        </p:nvSpPr>
        <p:spPr>
          <a:xfrm>
            <a:off x="4409297" y="2652752"/>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9" name="椭圆 68"/>
          <p:cNvSpPr/>
          <p:nvPr/>
        </p:nvSpPr>
        <p:spPr>
          <a:xfrm>
            <a:off x="4614630" y="2621164"/>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0" name="椭圆 69"/>
          <p:cNvSpPr/>
          <p:nvPr/>
        </p:nvSpPr>
        <p:spPr>
          <a:xfrm>
            <a:off x="4864342" y="2623063"/>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1" name="椭圆 70"/>
          <p:cNvSpPr/>
          <p:nvPr/>
        </p:nvSpPr>
        <p:spPr>
          <a:xfrm>
            <a:off x="5176762" y="2614652"/>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2" name="椭圆 71"/>
          <p:cNvSpPr/>
          <p:nvPr/>
        </p:nvSpPr>
        <p:spPr>
          <a:xfrm>
            <a:off x="4156495" y="3090833"/>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3" name="椭圆 72"/>
          <p:cNvSpPr/>
          <p:nvPr/>
        </p:nvSpPr>
        <p:spPr>
          <a:xfrm>
            <a:off x="3942824" y="4338981"/>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4" name="椭圆 73"/>
          <p:cNvSpPr/>
          <p:nvPr/>
        </p:nvSpPr>
        <p:spPr>
          <a:xfrm>
            <a:off x="3989321" y="4083089"/>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5" name="矩形 74"/>
          <p:cNvSpPr/>
          <p:nvPr/>
        </p:nvSpPr>
        <p:spPr>
          <a:xfrm>
            <a:off x="388268" y="2609501"/>
            <a:ext cx="1510735" cy="369332"/>
          </a:xfrm>
          <a:prstGeom prst="rect">
            <a:avLst/>
          </a:prstGeom>
        </p:spPr>
        <p:txBody>
          <a:bodyPr wrap="none">
            <a:spAutoFit/>
          </a:bodyPr>
          <a:lstStyle/>
          <a:p>
            <a:r>
              <a:rPr lang="en-US" altLang="zh-CN" b="1" dirty="0" smtClean="0">
                <a:solidFill>
                  <a:srgbClr val="FF0000"/>
                </a:solidFill>
              </a:rPr>
              <a:t>Ground truth:</a:t>
            </a:r>
            <a:endParaRPr lang="zh-CN" altLang="en-US" b="1" dirty="0">
              <a:solidFill>
                <a:srgbClr val="FF0000"/>
              </a:solidFill>
            </a:endParaRPr>
          </a:p>
        </p:txBody>
      </p:sp>
      <p:sp>
        <p:nvSpPr>
          <p:cNvPr id="78" name="矩形 77"/>
          <p:cNvSpPr/>
          <p:nvPr/>
        </p:nvSpPr>
        <p:spPr>
          <a:xfrm>
            <a:off x="695334" y="2953740"/>
            <a:ext cx="949299" cy="369332"/>
          </a:xfrm>
          <a:prstGeom prst="rect">
            <a:avLst/>
          </a:prstGeom>
        </p:spPr>
        <p:txBody>
          <a:bodyPr wrap="none">
            <a:spAutoFit/>
          </a:bodyPr>
          <a:lstStyle/>
          <a:p>
            <a:r>
              <a:rPr lang="en-US" altLang="zh-CN" dirty="0" smtClean="0"/>
              <a:t>Cancer: </a:t>
            </a:r>
            <a:endParaRPr lang="zh-CN" altLang="en-US" dirty="0"/>
          </a:p>
        </p:txBody>
      </p:sp>
      <p:sp>
        <p:nvSpPr>
          <p:cNvPr id="79" name="矩形 78"/>
          <p:cNvSpPr/>
          <p:nvPr/>
        </p:nvSpPr>
        <p:spPr>
          <a:xfrm>
            <a:off x="253008" y="3335125"/>
            <a:ext cx="1384995" cy="369332"/>
          </a:xfrm>
          <a:prstGeom prst="rect">
            <a:avLst/>
          </a:prstGeom>
        </p:spPr>
        <p:txBody>
          <a:bodyPr wrap="none">
            <a:spAutoFit/>
          </a:bodyPr>
          <a:lstStyle/>
          <a:p>
            <a:r>
              <a:rPr lang="en-US" altLang="zh-CN" dirty="0" smtClean="0"/>
              <a:t>Non-cancer: </a:t>
            </a:r>
            <a:endParaRPr lang="zh-CN" altLang="en-US" dirty="0"/>
          </a:p>
        </p:txBody>
      </p:sp>
      <p:sp>
        <p:nvSpPr>
          <p:cNvPr id="80" name="矩形 79"/>
          <p:cNvSpPr/>
          <p:nvPr/>
        </p:nvSpPr>
        <p:spPr>
          <a:xfrm>
            <a:off x="1512686" y="2946143"/>
            <a:ext cx="301686" cy="369332"/>
          </a:xfrm>
          <a:prstGeom prst="rect">
            <a:avLst/>
          </a:prstGeom>
        </p:spPr>
        <p:txBody>
          <a:bodyPr wrap="none">
            <a:spAutoFit/>
          </a:bodyPr>
          <a:lstStyle/>
          <a:p>
            <a:r>
              <a:rPr lang="en-US" altLang="zh-CN" dirty="0" smtClean="0"/>
              <a:t>4</a:t>
            </a:r>
            <a:endParaRPr lang="zh-CN" altLang="en-US" dirty="0"/>
          </a:p>
        </p:txBody>
      </p:sp>
      <p:sp>
        <p:nvSpPr>
          <p:cNvPr id="81" name="矩形 80"/>
          <p:cNvSpPr/>
          <p:nvPr/>
        </p:nvSpPr>
        <p:spPr>
          <a:xfrm>
            <a:off x="1453727" y="3346725"/>
            <a:ext cx="418704" cy="369332"/>
          </a:xfrm>
          <a:prstGeom prst="rect">
            <a:avLst/>
          </a:prstGeom>
        </p:spPr>
        <p:txBody>
          <a:bodyPr wrap="none">
            <a:spAutoFit/>
          </a:bodyPr>
          <a:lstStyle/>
          <a:p>
            <a:r>
              <a:rPr lang="en-US" altLang="zh-CN" dirty="0" smtClean="0"/>
              <a:t>14</a:t>
            </a:r>
            <a:endParaRPr lang="zh-CN" altLang="en-US" dirty="0"/>
          </a:p>
        </p:txBody>
      </p:sp>
      <p:graphicFrame>
        <p:nvGraphicFramePr>
          <p:cNvPr id="82" name="表格 81"/>
          <p:cNvGraphicFramePr>
            <a:graphicFrameLocks noGrp="1"/>
          </p:cNvGraphicFramePr>
          <p:nvPr/>
        </p:nvGraphicFramePr>
        <p:xfrm>
          <a:off x="6934200" y="3335125"/>
          <a:ext cx="1828800" cy="1635602"/>
        </p:xfrm>
        <a:graphic>
          <a:graphicData uri="http://schemas.openxmlformats.org/drawingml/2006/table">
            <a:tbl>
              <a:tblPr firstRow="1" bandRow="1">
                <a:tableStyleId>{8799B23B-EC83-4686-B30A-512413B5E67A}</a:tableStyleId>
              </a:tblPr>
              <a:tblGrid>
                <a:gridCol w="914400"/>
                <a:gridCol w="914400"/>
              </a:tblGrid>
              <a:tr h="817801">
                <a:tc>
                  <a:txBody>
                    <a:bodyPr/>
                    <a:lstStyle/>
                    <a:p>
                      <a:pPr algn="ctr"/>
                      <a:endParaRPr lang="zh-CN" altLang="en-US" dirty="0"/>
                    </a:p>
                  </a:txBody>
                  <a:tcPr anchor="ctr">
                    <a:solidFill>
                      <a:srgbClr val="92D050"/>
                    </a:solidFill>
                  </a:tcPr>
                </a:tc>
                <a:tc>
                  <a:txBody>
                    <a:bodyPr/>
                    <a:lstStyle/>
                    <a:p>
                      <a:pPr algn="ctr"/>
                      <a:endParaRPr lang="zh-CN" altLang="en-US" dirty="0"/>
                    </a:p>
                  </a:txBody>
                  <a:tcPr anchor="ctr">
                    <a:solidFill>
                      <a:srgbClr val="FF0000"/>
                    </a:solidFill>
                  </a:tcPr>
                </a:tc>
              </a:tr>
              <a:tr h="817801">
                <a:tc>
                  <a:txBody>
                    <a:bodyPr/>
                    <a:lstStyle/>
                    <a:p>
                      <a:pPr algn="ctr"/>
                      <a:endParaRPr lang="zh-CN" altLang="en-US" dirty="0"/>
                    </a:p>
                  </a:txBody>
                  <a:tcPr anchor="ctr">
                    <a:solidFill>
                      <a:srgbClr val="FF0000">
                        <a:alpha val="20000"/>
                      </a:srgbClr>
                    </a:solidFill>
                  </a:tcPr>
                </a:tc>
                <a:tc>
                  <a:txBody>
                    <a:bodyPr/>
                    <a:lstStyle/>
                    <a:p>
                      <a:pPr algn="ctr"/>
                      <a:endParaRPr lang="zh-CN" altLang="en-US" dirty="0"/>
                    </a:p>
                  </a:txBody>
                  <a:tcPr anchor="ctr">
                    <a:solidFill>
                      <a:srgbClr val="00CC00">
                        <a:alpha val="20000"/>
                      </a:srgbClr>
                    </a:solidFill>
                  </a:tcPr>
                </a:tc>
              </a:tr>
            </a:tbl>
          </a:graphicData>
        </a:graphic>
      </p:graphicFrame>
      <p:sp>
        <p:nvSpPr>
          <p:cNvPr id="83" name="矩形 82"/>
          <p:cNvSpPr/>
          <p:nvPr/>
        </p:nvSpPr>
        <p:spPr>
          <a:xfrm>
            <a:off x="7095827" y="3218505"/>
            <a:ext cx="574196" cy="1015663"/>
          </a:xfrm>
          <a:prstGeom prst="rect">
            <a:avLst/>
          </a:prstGeom>
        </p:spPr>
        <p:txBody>
          <a:bodyPr wrap="none">
            <a:spAutoFit/>
          </a:bodyPr>
          <a:lstStyle/>
          <a:p>
            <a:r>
              <a:rPr lang="en-US" altLang="zh-CN" sz="6000" b="1" dirty="0" smtClean="0">
                <a:solidFill>
                  <a:prstClr val="black"/>
                </a:solidFill>
              </a:rPr>
              <a:t>3</a:t>
            </a:r>
            <a:endParaRPr lang="zh-CN" altLang="en-US" sz="6000" b="1" dirty="0">
              <a:solidFill>
                <a:prstClr val="black"/>
              </a:solidFill>
            </a:endParaRPr>
          </a:p>
        </p:txBody>
      </p:sp>
      <p:sp>
        <p:nvSpPr>
          <p:cNvPr id="84" name="矩形 83"/>
          <p:cNvSpPr/>
          <p:nvPr/>
        </p:nvSpPr>
        <p:spPr>
          <a:xfrm>
            <a:off x="8020027" y="3218504"/>
            <a:ext cx="574196" cy="1015663"/>
          </a:xfrm>
          <a:prstGeom prst="rect">
            <a:avLst/>
          </a:prstGeom>
        </p:spPr>
        <p:txBody>
          <a:bodyPr wrap="none">
            <a:spAutoFit/>
          </a:bodyPr>
          <a:lstStyle/>
          <a:p>
            <a:r>
              <a:rPr lang="en-US" altLang="zh-CN" sz="6000" b="1" dirty="0" smtClean="0">
                <a:solidFill>
                  <a:prstClr val="black"/>
                </a:solidFill>
              </a:rPr>
              <a:t>0</a:t>
            </a:r>
            <a:endParaRPr lang="zh-CN" altLang="en-US" sz="6000" b="1" dirty="0">
              <a:solidFill>
                <a:prstClr val="black"/>
              </a:solidFill>
            </a:endParaRPr>
          </a:p>
        </p:txBody>
      </p:sp>
      <p:sp>
        <p:nvSpPr>
          <p:cNvPr id="85" name="矩形 84"/>
          <p:cNvSpPr/>
          <p:nvPr/>
        </p:nvSpPr>
        <p:spPr>
          <a:xfrm>
            <a:off x="7825262" y="4057649"/>
            <a:ext cx="963725" cy="1015663"/>
          </a:xfrm>
          <a:prstGeom prst="rect">
            <a:avLst/>
          </a:prstGeom>
        </p:spPr>
        <p:txBody>
          <a:bodyPr wrap="none">
            <a:spAutoFit/>
          </a:bodyPr>
          <a:lstStyle/>
          <a:p>
            <a:r>
              <a:rPr lang="en-US" altLang="zh-CN" sz="6000" b="1" dirty="0" smtClean="0">
                <a:solidFill>
                  <a:prstClr val="black"/>
                </a:solidFill>
              </a:rPr>
              <a:t>14</a:t>
            </a:r>
            <a:endParaRPr lang="zh-CN" altLang="en-US" sz="6000" b="1" dirty="0">
              <a:solidFill>
                <a:prstClr val="black"/>
              </a:solidFill>
            </a:endParaRPr>
          </a:p>
        </p:txBody>
      </p:sp>
      <p:sp>
        <p:nvSpPr>
          <p:cNvPr id="86" name="矩形 85"/>
          <p:cNvSpPr/>
          <p:nvPr/>
        </p:nvSpPr>
        <p:spPr>
          <a:xfrm>
            <a:off x="7127567" y="4047978"/>
            <a:ext cx="574196" cy="1015663"/>
          </a:xfrm>
          <a:prstGeom prst="rect">
            <a:avLst/>
          </a:prstGeom>
        </p:spPr>
        <p:txBody>
          <a:bodyPr wrap="none">
            <a:spAutoFit/>
          </a:bodyPr>
          <a:lstStyle/>
          <a:p>
            <a:r>
              <a:rPr lang="en-US" altLang="zh-CN" sz="6000" b="1" dirty="0" smtClean="0">
                <a:solidFill>
                  <a:prstClr val="black"/>
                </a:solidFill>
              </a:rPr>
              <a:t>1</a:t>
            </a:r>
            <a:endParaRPr lang="zh-CN" altLang="en-US" sz="6000" b="1" dirty="0">
              <a:solidFill>
                <a:prstClr val="black"/>
              </a:solidFill>
            </a:endParaRPr>
          </a:p>
        </p:txBody>
      </p:sp>
      <p:sp>
        <p:nvSpPr>
          <p:cNvPr id="87" name="矩形 86"/>
          <p:cNvSpPr/>
          <p:nvPr/>
        </p:nvSpPr>
        <p:spPr>
          <a:xfrm>
            <a:off x="5823190" y="2212876"/>
            <a:ext cx="574196" cy="1015663"/>
          </a:xfrm>
          <a:prstGeom prst="rect">
            <a:avLst/>
          </a:prstGeom>
        </p:spPr>
        <p:txBody>
          <a:bodyPr wrap="none">
            <a:spAutoFit/>
          </a:bodyPr>
          <a:lstStyle/>
          <a:p>
            <a:r>
              <a:rPr lang="en-US" altLang="zh-CN" sz="6000" b="1" dirty="0" smtClean="0">
                <a:solidFill>
                  <a:schemeClr val="accent6">
                    <a:lumMod val="75000"/>
                  </a:schemeClr>
                </a:solidFill>
              </a:rPr>
              <a:t>3</a:t>
            </a:r>
            <a:endParaRPr lang="zh-CN" altLang="en-US" sz="6000" b="1" dirty="0">
              <a:solidFill>
                <a:schemeClr val="accent6">
                  <a:lumMod val="75000"/>
                </a:schemeClr>
              </a:solidFill>
            </a:endParaRPr>
          </a:p>
        </p:txBody>
      </p:sp>
      <p:sp>
        <p:nvSpPr>
          <p:cNvPr id="88" name="矩形 87"/>
          <p:cNvSpPr/>
          <p:nvPr/>
        </p:nvSpPr>
        <p:spPr>
          <a:xfrm>
            <a:off x="2585975" y="3335125"/>
            <a:ext cx="963725" cy="1015663"/>
          </a:xfrm>
          <a:prstGeom prst="rect">
            <a:avLst/>
          </a:prstGeom>
        </p:spPr>
        <p:txBody>
          <a:bodyPr wrap="none">
            <a:spAutoFit/>
          </a:bodyPr>
          <a:lstStyle/>
          <a:p>
            <a:r>
              <a:rPr lang="en-US" altLang="zh-CN" sz="6000" b="1" dirty="0" smtClean="0">
                <a:solidFill>
                  <a:srgbClr val="0070C0"/>
                </a:solidFill>
              </a:rPr>
              <a:t>15</a:t>
            </a:r>
            <a:endParaRPr lang="zh-CN" altLang="en-US" sz="6000" b="1" dirty="0">
              <a:solidFill>
                <a:srgbClr val="0070C0"/>
              </a:solidFill>
            </a:endParaRPr>
          </a:p>
        </p:txBody>
      </p:sp>
    </p:spTree>
    <p:extLst>
      <p:ext uri="{BB962C8B-B14F-4D97-AF65-F5344CB8AC3E}">
        <p14:creationId xmlns:p14="http://schemas.microsoft.com/office/powerpoint/2010/main" val="342971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4" grpId="0"/>
      <p:bldP spid="85" grpId="0"/>
      <p:bldP spid="8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6204092" y="285751"/>
            <a:ext cx="1028416" cy="276999"/>
          </a:xfrm>
          <a:prstGeom prst="rect">
            <a:avLst/>
          </a:prstGeom>
          <a:noFill/>
        </p:spPr>
        <p:txBody>
          <a:bodyPr wrap="square" rtlCol="0">
            <a:spAutoFit/>
          </a:bodyPr>
          <a:lstStyle/>
          <a:p>
            <a:r>
              <a:rPr lang="en-US" sz="1200" dirty="0" smtClean="0"/>
              <a:t>precision    =</a:t>
            </a:r>
            <a:endParaRPr lang="en-US" sz="1200" dirty="0"/>
          </a:p>
        </p:txBody>
      </p:sp>
      <p:sp>
        <p:nvSpPr>
          <p:cNvPr id="43" name="Rectangle 42"/>
          <p:cNvSpPr/>
          <p:nvPr/>
        </p:nvSpPr>
        <p:spPr>
          <a:xfrm>
            <a:off x="7264400" y="241300"/>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7239000" y="459416"/>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7264400" y="447357"/>
            <a:ext cx="1742285" cy="0"/>
          </a:xfrm>
          <a:prstGeom prst="line">
            <a:avLst/>
          </a:prstGeom>
        </p:spPr>
        <p:style>
          <a:lnRef idx="1">
            <a:schemeClr val="dk1"/>
          </a:lnRef>
          <a:fillRef idx="0">
            <a:schemeClr val="dk1"/>
          </a:fillRef>
          <a:effectRef idx="0">
            <a:schemeClr val="dk1"/>
          </a:effectRef>
          <a:fontRef idx="minor">
            <a:schemeClr val="tx1"/>
          </a:fontRef>
        </p:style>
      </p:cxnSp>
      <p:sp>
        <p:nvSpPr>
          <p:cNvPr id="49" name="TextBox 48"/>
          <p:cNvSpPr txBox="1"/>
          <p:nvPr/>
        </p:nvSpPr>
        <p:spPr>
          <a:xfrm>
            <a:off x="7414817" y="188926"/>
            <a:ext cx="1441449" cy="276999"/>
          </a:xfrm>
          <a:prstGeom prst="rect">
            <a:avLst/>
          </a:prstGeom>
          <a:noFill/>
        </p:spPr>
        <p:txBody>
          <a:bodyPr wrap="square" rtlCol="0">
            <a:spAutoFit/>
          </a:bodyPr>
          <a:lstStyle/>
          <a:p>
            <a:pPr algn="ctr"/>
            <a:r>
              <a:rPr lang="en-US" sz="1200" dirty="0" smtClean="0"/>
              <a:t>true positives</a:t>
            </a:r>
            <a:endParaRPr lang="en-US" sz="1200" dirty="0"/>
          </a:p>
        </p:txBody>
      </p:sp>
      <p:sp>
        <p:nvSpPr>
          <p:cNvPr id="50" name="TextBox 49"/>
          <p:cNvSpPr txBox="1"/>
          <p:nvPr/>
        </p:nvSpPr>
        <p:spPr>
          <a:xfrm>
            <a:off x="7264400" y="389751"/>
            <a:ext cx="1752601" cy="276999"/>
          </a:xfrm>
          <a:prstGeom prst="rect">
            <a:avLst/>
          </a:prstGeom>
          <a:noFill/>
        </p:spPr>
        <p:txBody>
          <a:bodyPr wrap="square" rtlCol="0">
            <a:spAutoFit/>
          </a:bodyPr>
          <a:lstStyle/>
          <a:p>
            <a:pPr algn="ctr"/>
            <a:r>
              <a:rPr lang="en-US" sz="1200" b="1" dirty="0">
                <a:solidFill>
                  <a:srgbClr val="0000CC"/>
                </a:solidFill>
              </a:rPr>
              <a:t>n</a:t>
            </a:r>
            <a:r>
              <a:rPr lang="en-US" sz="1200" b="1" dirty="0" smtClean="0">
                <a:solidFill>
                  <a:srgbClr val="0000CC"/>
                </a:solidFill>
              </a:rPr>
              <a:t>o. of predicted positive</a:t>
            </a:r>
            <a:endParaRPr lang="en-US" sz="1200" b="1" dirty="0">
              <a:solidFill>
                <a:srgbClr val="0000CC"/>
              </a:solidFill>
            </a:endParaRPr>
          </a:p>
        </p:txBody>
      </p:sp>
      <p:sp>
        <p:nvSpPr>
          <p:cNvPr id="53" name="TextBox 52"/>
          <p:cNvSpPr txBox="1"/>
          <p:nvPr/>
        </p:nvSpPr>
        <p:spPr>
          <a:xfrm>
            <a:off x="6400800" y="742950"/>
            <a:ext cx="863600" cy="276999"/>
          </a:xfrm>
          <a:prstGeom prst="rect">
            <a:avLst/>
          </a:prstGeom>
          <a:noFill/>
        </p:spPr>
        <p:txBody>
          <a:bodyPr wrap="square" rtlCol="0">
            <a:spAutoFit/>
          </a:bodyPr>
          <a:lstStyle/>
          <a:p>
            <a:r>
              <a:rPr lang="en-US" sz="1200" dirty="0" smtClean="0"/>
              <a:t>recall     =</a:t>
            </a:r>
            <a:endParaRPr lang="en-US" sz="1200" dirty="0"/>
          </a:p>
        </p:txBody>
      </p:sp>
      <p:sp>
        <p:nvSpPr>
          <p:cNvPr id="54" name="Rectangle 53"/>
          <p:cNvSpPr/>
          <p:nvPr/>
        </p:nvSpPr>
        <p:spPr>
          <a:xfrm>
            <a:off x="7232508" y="698500"/>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7207108" y="916616"/>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p:nvPr/>
        </p:nvCxnSpPr>
        <p:spPr>
          <a:xfrm>
            <a:off x="7232508" y="904557"/>
            <a:ext cx="1742285" cy="0"/>
          </a:xfrm>
          <a:prstGeom prst="line">
            <a:avLst/>
          </a:prstGeom>
        </p:spPr>
        <p:style>
          <a:lnRef idx="1">
            <a:schemeClr val="dk1"/>
          </a:lnRef>
          <a:fillRef idx="0">
            <a:schemeClr val="dk1"/>
          </a:fillRef>
          <a:effectRef idx="0">
            <a:schemeClr val="dk1"/>
          </a:effectRef>
          <a:fontRef idx="minor">
            <a:schemeClr val="tx1"/>
          </a:fontRef>
        </p:style>
      </p:cxnSp>
      <p:sp>
        <p:nvSpPr>
          <p:cNvPr id="57" name="TextBox 56"/>
          <p:cNvSpPr txBox="1"/>
          <p:nvPr/>
        </p:nvSpPr>
        <p:spPr>
          <a:xfrm>
            <a:off x="7382925" y="646126"/>
            <a:ext cx="1441449" cy="276999"/>
          </a:xfrm>
          <a:prstGeom prst="rect">
            <a:avLst/>
          </a:prstGeom>
          <a:noFill/>
        </p:spPr>
        <p:txBody>
          <a:bodyPr wrap="square" rtlCol="0">
            <a:spAutoFit/>
          </a:bodyPr>
          <a:lstStyle/>
          <a:p>
            <a:pPr algn="ctr"/>
            <a:r>
              <a:rPr lang="en-US" sz="1200" dirty="0"/>
              <a:t>t</a:t>
            </a:r>
            <a:r>
              <a:rPr lang="en-US" sz="1200" dirty="0" smtClean="0"/>
              <a:t>rue positives</a:t>
            </a:r>
            <a:endParaRPr lang="en-US" sz="1200" dirty="0"/>
          </a:p>
        </p:txBody>
      </p:sp>
      <p:sp>
        <p:nvSpPr>
          <p:cNvPr id="58" name="TextBox 57"/>
          <p:cNvSpPr txBox="1"/>
          <p:nvPr/>
        </p:nvSpPr>
        <p:spPr>
          <a:xfrm>
            <a:off x="7232508" y="846951"/>
            <a:ext cx="1752601" cy="276999"/>
          </a:xfrm>
          <a:prstGeom prst="rect">
            <a:avLst/>
          </a:prstGeom>
          <a:noFill/>
        </p:spPr>
        <p:txBody>
          <a:bodyPr wrap="square" rtlCol="0">
            <a:spAutoFit/>
          </a:bodyPr>
          <a:lstStyle/>
          <a:p>
            <a:pPr algn="ctr"/>
            <a:r>
              <a:rPr lang="en-US" sz="1200" b="1" dirty="0">
                <a:solidFill>
                  <a:schemeClr val="accent6">
                    <a:lumMod val="75000"/>
                  </a:schemeClr>
                </a:solidFill>
              </a:rPr>
              <a:t>n</a:t>
            </a:r>
            <a:r>
              <a:rPr lang="en-US" sz="1200" b="1" dirty="0" smtClean="0">
                <a:solidFill>
                  <a:schemeClr val="accent6">
                    <a:lumMod val="75000"/>
                  </a:schemeClr>
                </a:solidFill>
              </a:rPr>
              <a:t>o. of actual positive</a:t>
            </a:r>
            <a:endParaRPr lang="en-US" sz="1200" b="1" dirty="0">
              <a:solidFill>
                <a:schemeClr val="accent6">
                  <a:lumMod val="75000"/>
                </a:schemeClr>
              </a:solidFill>
            </a:endParaRPr>
          </a:p>
        </p:txBody>
      </p:sp>
      <p:pic>
        <p:nvPicPr>
          <p:cNvPr id="45" name="图片 44"/>
          <p:cNvPicPr>
            <a:picLocks noChangeAspect="1"/>
          </p:cNvPicPr>
          <p:nvPr/>
        </p:nvPicPr>
        <p:blipFill rotWithShape="1">
          <a:blip r:embed="rId2" cstate="print">
            <a:extLst>
              <a:ext uri="{28A0092B-C50C-407E-A947-70E740481C1C}">
                <a14:useLocalDpi xmlns:a14="http://schemas.microsoft.com/office/drawing/2010/main" val="0"/>
              </a:ext>
            </a:extLst>
          </a:blip>
          <a:srcRect l="8734" t="5869" r="7419" b="7472"/>
          <a:stretch/>
        </p:blipFill>
        <p:spPr>
          <a:xfrm>
            <a:off x="2209800" y="2608527"/>
            <a:ext cx="3657600" cy="2362200"/>
          </a:xfrm>
          <a:prstGeom prst="rect">
            <a:avLst/>
          </a:prstGeom>
        </p:spPr>
      </p:pic>
      <p:grpSp>
        <p:nvGrpSpPr>
          <p:cNvPr id="47" name="组合 46"/>
          <p:cNvGrpSpPr/>
          <p:nvPr/>
        </p:nvGrpSpPr>
        <p:grpSpPr>
          <a:xfrm>
            <a:off x="2943594" y="2519218"/>
            <a:ext cx="2407206" cy="2350186"/>
            <a:chOff x="2895600" y="133350"/>
            <a:chExt cx="3784434" cy="4434674"/>
          </a:xfrm>
        </p:grpSpPr>
        <p:cxnSp>
          <p:nvCxnSpPr>
            <p:cNvPr id="48" name="Straight Connector 25"/>
            <p:cNvCxnSpPr/>
            <p:nvPr/>
          </p:nvCxnSpPr>
          <p:spPr>
            <a:xfrm flipV="1">
              <a:off x="4698834" y="133350"/>
              <a:ext cx="0" cy="4434674"/>
            </a:xfrm>
            <a:prstGeom prst="line">
              <a:avLst/>
            </a:prstGeom>
            <a:ln w="38100">
              <a:tailEnd type="arrow" w="lg" len="med"/>
            </a:ln>
          </p:spPr>
          <p:style>
            <a:lnRef idx="3">
              <a:schemeClr val="accent1"/>
            </a:lnRef>
            <a:fillRef idx="0">
              <a:schemeClr val="accent1"/>
            </a:fillRef>
            <a:effectRef idx="2">
              <a:schemeClr val="accent1"/>
            </a:effectRef>
            <a:fontRef idx="minor">
              <a:schemeClr val="tx1"/>
            </a:fontRef>
          </p:style>
        </p:cxnSp>
        <p:cxnSp>
          <p:nvCxnSpPr>
            <p:cNvPr id="51" name="Straight Connector 26"/>
            <p:cNvCxnSpPr/>
            <p:nvPr/>
          </p:nvCxnSpPr>
          <p:spPr>
            <a:xfrm>
              <a:off x="2895600" y="4568024"/>
              <a:ext cx="3784434" cy="0"/>
            </a:xfrm>
            <a:prstGeom prst="line">
              <a:avLst/>
            </a:prstGeom>
            <a:ln w="38100">
              <a:tailEnd type="arrow" w="lg" len="med"/>
            </a:ln>
          </p:spPr>
          <p:style>
            <a:lnRef idx="3">
              <a:schemeClr val="accent1"/>
            </a:lnRef>
            <a:fillRef idx="0">
              <a:schemeClr val="accent1"/>
            </a:fillRef>
            <a:effectRef idx="2">
              <a:schemeClr val="accent1"/>
            </a:effectRef>
            <a:fontRef idx="minor">
              <a:schemeClr val="tx1"/>
            </a:fontRef>
          </p:style>
        </p:cxnSp>
        <p:cxnSp>
          <p:nvCxnSpPr>
            <p:cNvPr id="52" name="Straight Connector 30"/>
            <p:cNvCxnSpPr/>
            <p:nvPr/>
          </p:nvCxnSpPr>
          <p:spPr>
            <a:xfrm>
              <a:off x="4578693" y="388125"/>
              <a:ext cx="228600"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59" name="TextBox 31"/>
            <p:cNvSpPr txBox="1"/>
            <p:nvPr/>
          </p:nvSpPr>
          <p:spPr>
            <a:xfrm>
              <a:off x="3793480" y="576779"/>
              <a:ext cx="381000" cy="369332"/>
            </a:xfrm>
            <a:prstGeom prst="rect">
              <a:avLst/>
            </a:prstGeom>
            <a:noFill/>
          </p:spPr>
          <p:txBody>
            <a:bodyPr wrap="square" rtlCol="0">
              <a:spAutoFit/>
            </a:bodyPr>
            <a:lstStyle/>
            <a:p>
              <a:r>
                <a:rPr lang="en-US" dirty="0" smtClean="0"/>
                <a:t>1</a:t>
              </a:r>
              <a:endParaRPr lang="en-US" dirty="0"/>
            </a:p>
          </p:txBody>
        </p:sp>
        <p:cxnSp>
          <p:nvCxnSpPr>
            <p:cNvPr id="60" name="Straight Connector 32"/>
            <p:cNvCxnSpPr/>
            <p:nvPr/>
          </p:nvCxnSpPr>
          <p:spPr>
            <a:xfrm>
              <a:off x="4586313" y="2480260"/>
              <a:ext cx="228600"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61" name="TextBox 33"/>
            <p:cNvSpPr txBox="1"/>
            <p:nvPr/>
          </p:nvSpPr>
          <p:spPr>
            <a:xfrm>
              <a:off x="3702578" y="2179145"/>
              <a:ext cx="943805" cy="748883"/>
            </a:xfrm>
            <a:prstGeom prst="rect">
              <a:avLst/>
            </a:prstGeom>
            <a:noFill/>
          </p:spPr>
          <p:txBody>
            <a:bodyPr wrap="square" rtlCol="0">
              <a:spAutoFit/>
            </a:bodyPr>
            <a:lstStyle/>
            <a:p>
              <a:r>
                <a:rPr lang="en-US" dirty="0" smtClean="0"/>
                <a:t>0.5</a:t>
              </a:r>
              <a:endParaRPr lang="en-US" dirty="0"/>
            </a:p>
          </p:txBody>
        </p:sp>
      </p:grpSp>
      <p:sp>
        <p:nvSpPr>
          <p:cNvPr id="8" name="矩形 7"/>
          <p:cNvSpPr/>
          <p:nvPr/>
        </p:nvSpPr>
        <p:spPr>
          <a:xfrm>
            <a:off x="2209800" y="2519218"/>
            <a:ext cx="3657600" cy="169829"/>
          </a:xfrm>
          <a:prstGeom prst="rect">
            <a:avLst/>
          </a:prstGeom>
          <a:solidFill>
            <a:srgbClr val="FF0000">
              <a:alpha val="18000"/>
            </a:srgb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2" name="矩形 61"/>
          <p:cNvSpPr/>
          <p:nvPr/>
        </p:nvSpPr>
        <p:spPr>
          <a:xfrm>
            <a:off x="2209800" y="2703380"/>
            <a:ext cx="3657600" cy="2325602"/>
          </a:xfrm>
          <a:prstGeom prst="rect">
            <a:avLst/>
          </a:prstGeom>
          <a:solidFill>
            <a:srgbClr val="00B050">
              <a:alpha val="24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9532" y="1112088"/>
            <a:ext cx="2428391" cy="2116451"/>
          </a:xfrm>
          <a:prstGeom prst="rect">
            <a:avLst/>
          </a:prstGeom>
        </p:spPr>
      </p:pic>
      <p:sp>
        <p:nvSpPr>
          <p:cNvPr id="36" name="椭圆 35"/>
          <p:cNvSpPr/>
          <p:nvPr/>
        </p:nvSpPr>
        <p:spPr>
          <a:xfrm>
            <a:off x="2659116" y="4831304"/>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7" name="椭圆 36"/>
          <p:cNvSpPr/>
          <p:nvPr/>
        </p:nvSpPr>
        <p:spPr>
          <a:xfrm>
            <a:off x="2867886" y="4831304"/>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8" name="椭圆 37"/>
          <p:cNvSpPr/>
          <p:nvPr/>
        </p:nvSpPr>
        <p:spPr>
          <a:xfrm>
            <a:off x="3167601" y="4832217"/>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9" name="椭圆 38"/>
          <p:cNvSpPr/>
          <p:nvPr/>
        </p:nvSpPr>
        <p:spPr>
          <a:xfrm>
            <a:off x="3757065" y="4759134"/>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0" name="椭圆 39"/>
          <p:cNvSpPr/>
          <p:nvPr/>
        </p:nvSpPr>
        <p:spPr>
          <a:xfrm>
            <a:off x="3916211" y="4489281"/>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椭圆 40"/>
          <p:cNvSpPr/>
          <p:nvPr/>
        </p:nvSpPr>
        <p:spPr>
          <a:xfrm>
            <a:off x="3959615" y="4213883"/>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3" name="椭圆 62"/>
          <p:cNvSpPr/>
          <p:nvPr/>
        </p:nvSpPr>
        <p:spPr>
          <a:xfrm>
            <a:off x="4010681" y="3915105"/>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4" name="椭圆 63"/>
          <p:cNvSpPr/>
          <p:nvPr/>
        </p:nvSpPr>
        <p:spPr>
          <a:xfrm>
            <a:off x="4101154" y="3417464"/>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5" name="椭圆 64"/>
          <p:cNvSpPr/>
          <p:nvPr/>
        </p:nvSpPr>
        <p:spPr>
          <a:xfrm>
            <a:off x="4131582" y="3207663"/>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椭圆 65"/>
          <p:cNvSpPr/>
          <p:nvPr/>
        </p:nvSpPr>
        <p:spPr>
          <a:xfrm>
            <a:off x="4188784" y="2968113"/>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椭圆 66"/>
          <p:cNvSpPr/>
          <p:nvPr/>
        </p:nvSpPr>
        <p:spPr>
          <a:xfrm>
            <a:off x="4281097" y="2749954"/>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8" name="椭圆 67"/>
          <p:cNvSpPr/>
          <p:nvPr/>
        </p:nvSpPr>
        <p:spPr>
          <a:xfrm>
            <a:off x="4409297" y="2652752"/>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9" name="椭圆 68"/>
          <p:cNvSpPr/>
          <p:nvPr/>
        </p:nvSpPr>
        <p:spPr>
          <a:xfrm>
            <a:off x="4614630" y="2621164"/>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0" name="椭圆 69"/>
          <p:cNvSpPr/>
          <p:nvPr/>
        </p:nvSpPr>
        <p:spPr>
          <a:xfrm>
            <a:off x="4864342" y="2623063"/>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1" name="椭圆 70"/>
          <p:cNvSpPr/>
          <p:nvPr/>
        </p:nvSpPr>
        <p:spPr>
          <a:xfrm>
            <a:off x="5176762" y="2614652"/>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2" name="椭圆 71"/>
          <p:cNvSpPr/>
          <p:nvPr/>
        </p:nvSpPr>
        <p:spPr>
          <a:xfrm>
            <a:off x="4156495" y="3090833"/>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3" name="椭圆 72"/>
          <p:cNvSpPr/>
          <p:nvPr/>
        </p:nvSpPr>
        <p:spPr>
          <a:xfrm>
            <a:off x="3942824" y="4338981"/>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4" name="椭圆 73"/>
          <p:cNvSpPr/>
          <p:nvPr/>
        </p:nvSpPr>
        <p:spPr>
          <a:xfrm>
            <a:off x="3989321" y="4083089"/>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5" name="矩形 74"/>
          <p:cNvSpPr/>
          <p:nvPr/>
        </p:nvSpPr>
        <p:spPr>
          <a:xfrm>
            <a:off x="388268" y="2609501"/>
            <a:ext cx="1510735" cy="369332"/>
          </a:xfrm>
          <a:prstGeom prst="rect">
            <a:avLst/>
          </a:prstGeom>
        </p:spPr>
        <p:txBody>
          <a:bodyPr wrap="none">
            <a:spAutoFit/>
          </a:bodyPr>
          <a:lstStyle/>
          <a:p>
            <a:r>
              <a:rPr lang="en-US" altLang="zh-CN" b="1" dirty="0" smtClean="0">
                <a:solidFill>
                  <a:srgbClr val="FF0000"/>
                </a:solidFill>
              </a:rPr>
              <a:t>Ground truth:</a:t>
            </a:r>
            <a:endParaRPr lang="zh-CN" altLang="en-US" b="1" dirty="0">
              <a:solidFill>
                <a:srgbClr val="FF0000"/>
              </a:solidFill>
            </a:endParaRPr>
          </a:p>
        </p:txBody>
      </p:sp>
      <p:sp>
        <p:nvSpPr>
          <p:cNvPr id="78" name="矩形 77"/>
          <p:cNvSpPr/>
          <p:nvPr/>
        </p:nvSpPr>
        <p:spPr>
          <a:xfrm>
            <a:off x="695334" y="2953740"/>
            <a:ext cx="949299" cy="369332"/>
          </a:xfrm>
          <a:prstGeom prst="rect">
            <a:avLst/>
          </a:prstGeom>
        </p:spPr>
        <p:txBody>
          <a:bodyPr wrap="none">
            <a:spAutoFit/>
          </a:bodyPr>
          <a:lstStyle/>
          <a:p>
            <a:r>
              <a:rPr lang="en-US" altLang="zh-CN" dirty="0" smtClean="0"/>
              <a:t>Cancer: </a:t>
            </a:r>
            <a:endParaRPr lang="zh-CN" altLang="en-US" dirty="0"/>
          </a:p>
        </p:txBody>
      </p:sp>
      <p:sp>
        <p:nvSpPr>
          <p:cNvPr id="79" name="矩形 78"/>
          <p:cNvSpPr/>
          <p:nvPr/>
        </p:nvSpPr>
        <p:spPr>
          <a:xfrm>
            <a:off x="253008" y="3335125"/>
            <a:ext cx="1384995" cy="369332"/>
          </a:xfrm>
          <a:prstGeom prst="rect">
            <a:avLst/>
          </a:prstGeom>
        </p:spPr>
        <p:txBody>
          <a:bodyPr wrap="none">
            <a:spAutoFit/>
          </a:bodyPr>
          <a:lstStyle/>
          <a:p>
            <a:r>
              <a:rPr lang="en-US" altLang="zh-CN" dirty="0" smtClean="0"/>
              <a:t>Non-cancer: </a:t>
            </a:r>
            <a:endParaRPr lang="zh-CN" altLang="en-US" dirty="0"/>
          </a:p>
        </p:txBody>
      </p:sp>
      <p:sp>
        <p:nvSpPr>
          <p:cNvPr id="80" name="矩形 79"/>
          <p:cNvSpPr/>
          <p:nvPr/>
        </p:nvSpPr>
        <p:spPr>
          <a:xfrm>
            <a:off x="1512686" y="2946143"/>
            <a:ext cx="301686" cy="369332"/>
          </a:xfrm>
          <a:prstGeom prst="rect">
            <a:avLst/>
          </a:prstGeom>
        </p:spPr>
        <p:txBody>
          <a:bodyPr wrap="none">
            <a:spAutoFit/>
          </a:bodyPr>
          <a:lstStyle/>
          <a:p>
            <a:r>
              <a:rPr lang="en-US" altLang="zh-CN" dirty="0" smtClean="0"/>
              <a:t>4</a:t>
            </a:r>
            <a:endParaRPr lang="zh-CN" altLang="en-US" dirty="0"/>
          </a:p>
        </p:txBody>
      </p:sp>
      <p:sp>
        <p:nvSpPr>
          <p:cNvPr id="81" name="矩形 80"/>
          <p:cNvSpPr/>
          <p:nvPr/>
        </p:nvSpPr>
        <p:spPr>
          <a:xfrm>
            <a:off x="1453727" y="3346725"/>
            <a:ext cx="418704" cy="369332"/>
          </a:xfrm>
          <a:prstGeom prst="rect">
            <a:avLst/>
          </a:prstGeom>
        </p:spPr>
        <p:txBody>
          <a:bodyPr wrap="none">
            <a:spAutoFit/>
          </a:bodyPr>
          <a:lstStyle/>
          <a:p>
            <a:r>
              <a:rPr lang="en-US" altLang="zh-CN" dirty="0" smtClean="0"/>
              <a:t>14</a:t>
            </a:r>
            <a:endParaRPr lang="zh-CN" altLang="en-US" dirty="0"/>
          </a:p>
        </p:txBody>
      </p:sp>
      <p:graphicFrame>
        <p:nvGraphicFramePr>
          <p:cNvPr id="82" name="表格 81"/>
          <p:cNvGraphicFramePr>
            <a:graphicFrameLocks noGrp="1"/>
          </p:cNvGraphicFramePr>
          <p:nvPr/>
        </p:nvGraphicFramePr>
        <p:xfrm>
          <a:off x="6934200" y="3335125"/>
          <a:ext cx="1828800" cy="1635602"/>
        </p:xfrm>
        <a:graphic>
          <a:graphicData uri="http://schemas.openxmlformats.org/drawingml/2006/table">
            <a:tbl>
              <a:tblPr firstRow="1" bandRow="1">
                <a:tableStyleId>{8799B23B-EC83-4686-B30A-512413B5E67A}</a:tableStyleId>
              </a:tblPr>
              <a:tblGrid>
                <a:gridCol w="914400"/>
                <a:gridCol w="914400"/>
              </a:tblGrid>
              <a:tr h="817801">
                <a:tc>
                  <a:txBody>
                    <a:bodyPr/>
                    <a:lstStyle/>
                    <a:p>
                      <a:pPr algn="ctr"/>
                      <a:endParaRPr lang="zh-CN" altLang="en-US" dirty="0"/>
                    </a:p>
                  </a:txBody>
                  <a:tcPr anchor="ctr">
                    <a:solidFill>
                      <a:srgbClr val="92D050"/>
                    </a:solidFill>
                  </a:tcPr>
                </a:tc>
                <a:tc>
                  <a:txBody>
                    <a:bodyPr/>
                    <a:lstStyle/>
                    <a:p>
                      <a:pPr algn="ctr"/>
                      <a:endParaRPr lang="zh-CN" altLang="en-US" dirty="0"/>
                    </a:p>
                  </a:txBody>
                  <a:tcPr anchor="ctr">
                    <a:solidFill>
                      <a:srgbClr val="FF0000"/>
                    </a:solidFill>
                  </a:tcPr>
                </a:tc>
              </a:tr>
              <a:tr h="817801">
                <a:tc>
                  <a:txBody>
                    <a:bodyPr/>
                    <a:lstStyle/>
                    <a:p>
                      <a:pPr algn="ctr"/>
                      <a:endParaRPr lang="zh-CN" altLang="en-US" dirty="0"/>
                    </a:p>
                  </a:txBody>
                  <a:tcPr anchor="ctr">
                    <a:solidFill>
                      <a:srgbClr val="FF0000">
                        <a:alpha val="20000"/>
                      </a:srgbClr>
                    </a:solidFill>
                  </a:tcPr>
                </a:tc>
                <a:tc>
                  <a:txBody>
                    <a:bodyPr/>
                    <a:lstStyle/>
                    <a:p>
                      <a:pPr algn="ctr"/>
                      <a:endParaRPr lang="zh-CN" altLang="en-US" dirty="0"/>
                    </a:p>
                  </a:txBody>
                  <a:tcPr anchor="ctr">
                    <a:solidFill>
                      <a:srgbClr val="00CC00">
                        <a:alpha val="20000"/>
                      </a:srgbClr>
                    </a:solidFill>
                  </a:tcPr>
                </a:tc>
              </a:tr>
            </a:tbl>
          </a:graphicData>
        </a:graphic>
      </p:graphicFrame>
      <p:sp>
        <p:nvSpPr>
          <p:cNvPr id="83" name="矩形 82"/>
          <p:cNvSpPr/>
          <p:nvPr/>
        </p:nvSpPr>
        <p:spPr>
          <a:xfrm>
            <a:off x="7095827" y="3218505"/>
            <a:ext cx="574196" cy="1015663"/>
          </a:xfrm>
          <a:prstGeom prst="rect">
            <a:avLst/>
          </a:prstGeom>
        </p:spPr>
        <p:txBody>
          <a:bodyPr wrap="none">
            <a:spAutoFit/>
          </a:bodyPr>
          <a:lstStyle/>
          <a:p>
            <a:r>
              <a:rPr lang="en-US" altLang="zh-CN" sz="6000" b="1" dirty="0" smtClean="0">
                <a:solidFill>
                  <a:prstClr val="black"/>
                </a:solidFill>
              </a:rPr>
              <a:t>3</a:t>
            </a:r>
            <a:endParaRPr lang="zh-CN" altLang="en-US" sz="6000" b="1" dirty="0">
              <a:solidFill>
                <a:prstClr val="black"/>
              </a:solidFill>
            </a:endParaRPr>
          </a:p>
        </p:txBody>
      </p:sp>
      <p:sp>
        <p:nvSpPr>
          <p:cNvPr id="84" name="矩形 83"/>
          <p:cNvSpPr/>
          <p:nvPr/>
        </p:nvSpPr>
        <p:spPr>
          <a:xfrm>
            <a:off x="8020027" y="3218504"/>
            <a:ext cx="574196" cy="1015663"/>
          </a:xfrm>
          <a:prstGeom prst="rect">
            <a:avLst/>
          </a:prstGeom>
        </p:spPr>
        <p:txBody>
          <a:bodyPr wrap="none">
            <a:spAutoFit/>
          </a:bodyPr>
          <a:lstStyle/>
          <a:p>
            <a:r>
              <a:rPr lang="en-US" altLang="zh-CN" sz="6000" b="1" dirty="0" smtClean="0">
                <a:solidFill>
                  <a:prstClr val="black"/>
                </a:solidFill>
              </a:rPr>
              <a:t>0</a:t>
            </a:r>
            <a:endParaRPr lang="zh-CN" altLang="en-US" sz="6000" b="1" dirty="0">
              <a:solidFill>
                <a:prstClr val="black"/>
              </a:solidFill>
            </a:endParaRPr>
          </a:p>
        </p:txBody>
      </p:sp>
      <p:sp>
        <p:nvSpPr>
          <p:cNvPr id="85" name="矩形 84"/>
          <p:cNvSpPr/>
          <p:nvPr/>
        </p:nvSpPr>
        <p:spPr>
          <a:xfrm>
            <a:off x="7825262" y="4057649"/>
            <a:ext cx="963725" cy="1015663"/>
          </a:xfrm>
          <a:prstGeom prst="rect">
            <a:avLst/>
          </a:prstGeom>
        </p:spPr>
        <p:txBody>
          <a:bodyPr wrap="none">
            <a:spAutoFit/>
          </a:bodyPr>
          <a:lstStyle/>
          <a:p>
            <a:r>
              <a:rPr lang="en-US" altLang="zh-CN" sz="6000" b="1" dirty="0" smtClean="0">
                <a:solidFill>
                  <a:prstClr val="black"/>
                </a:solidFill>
              </a:rPr>
              <a:t>14</a:t>
            </a:r>
            <a:endParaRPr lang="zh-CN" altLang="en-US" sz="6000" b="1" dirty="0">
              <a:solidFill>
                <a:prstClr val="black"/>
              </a:solidFill>
            </a:endParaRPr>
          </a:p>
        </p:txBody>
      </p:sp>
      <p:sp>
        <p:nvSpPr>
          <p:cNvPr id="86" name="矩形 85"/>
          <p:cNvSpPr/>
          <p:nvPr/>
        </p:nvSpPr>
        <p:spPr>
          <a:xfrm>
            <a:off x="7127567" y="4047978"/>
            <a:ext cx="574196" cy="1015663"/>
          </a:xfrm>
          <a:prstGeom prst="rect">
            <a:avLst/>
          </a:prstGeom>
        </p:spPr>
        <p:txBody>
          <a:bodyPr wrap="none">
            <a:spAutoFit/>
          </a:bodyPr>
          <a:lstStyle/>
          <a:p>
            <a:r>
              <a:rPr lang="en-US" altLang="zh-CN" sz="6000" b="1" dirty="0" smtClean="0">
                <a:solidFill>
                  <a:prstClr val="black"/>
                </a:solidFill>
              </a:rPr>
              <a:t>1</a:t>
            </a:r>
            <a:endParaRPr lang="zh-CN" altLang="en-US" sz="6000" b="1" dirty="0">
              <a:solidFill>
                <a:prstClr val="black"/>
              </a:solidFill>
            </a:endParaRPr>
          </a:p>
        </p:txBody>
      </p:sp>
      <p:sp>
        <p:nvSpPr>
          <p:cNvPr id="87" name="矩形 86"/>
          <p:cNvSpPr/>
          <p:nvPr/>
        </p:nvSpPr>
        <p:spPr>
          <a:xfrm>
            <a:off x="5823190" y="2212876"/>
            <a:ext cx="574196" cy="1015663"/>
          </a:xfrm>
          <a:prstGeom prst="rect">
            <a:avLst/>
          </a:prstGeom>
        </p:spPr>
        <p:txBody>
          <a:bodyPr wrap="none">
            <a:spAutoFit/>
          </a:bodyPr>
          <a:lstStyle/>
          <a:p>
            <a:r>
              <a:rPr lang="en-US" altLang="zh-CN" sz="6000" b="1" dirty="0" smtClean="0">
                <a:solidFill>
                  <a:schemeClr val="accent6">
                    <a:lumMod val="75000"/>
                  </a:schemeClr>
                </a:solidFill>
              </a:rPr>
              <a:t>3</a:t>
            </a:r>
            <a:endParaRPr lang="zh-CN" altLang="en-US" sz="6000" b="1" dirty="0">
              <a:solidFill>
                <a:schemeClr val="accent6">
                  <a:lumMod val="75000"/>
                </a:schemeClr>
              </a:solidFill>
            </a:endParaRPr>
          </a:p>
        </p:txBody>
      </p:sp>
      <p:sp>
        <p:nvSpPr>
          <p:cNvPr id="88" name="矩形 87"/>
          <p:cNvSpPr/>
          <p:nvPr/>
        </p:nvSpPr>
        <p:spPr>
          <a:xfrm>
            <a:off x="2585975" y="3335125"/>
            <a:ext cx="963725" cy="1015663"/>
          </a:xfrm>
          <a:prstGeom prst="rect">
            <a:avLst/>
          </a:prstGeom>
        </p:spPr>
        <p:txBody>
          <a:bodyPr wrap="none">
            <a:spAutoFit/>
          </a:bodyPr>
          <a:lstStyle/>
          <a:p>
            <a:r>
              <a:rPr lang="en-US" altLang="zh-CN" sz="6000" b="1" dirty="0" smtClean="0">
                <a:solidFill>
                  <a:srgbClr val="0070C0"/>
                </a:solidFill>
              </a:rPr>
              <a:t>15</a:t>
            </a:r>
            <a:endParaRPr lang="zh-CN" altLang="en-US" sz="6000" b="1" dirty="0">
              <a:solidFill>
                <a:srgbClr val="0070C0"/>
              </a:solidFill>
            </a:endParaRPr>
          </a:p>
        </p:txBody>
      </p:sp>
      <p:sp>
        <p:nvSpPr>
          <p:cNvPr id="89" name="矩形 88"/>
          <p:cNvSpPr/>
          <p:nvPr/>
        </p:nvSpPr>
        <p:spPr>
          <a:xfrm>
            <a:off x="457200" y="205085"/>
            <a:ext cx="1099725" cy="369332"/>
          </a:xfrm>
          <a:prstGeom prst="rect">
            <a:avLst/>
          </a:prstGeom>
        </p:spPr>
        <p:txBody>
          <a:bodyPr wrap="none">
            <a:spAutoFit/>
          </a:bodyPr>
          <a:lstStyle/>
          <a:p>
            <a:r>
              <a:rPr lang="en-US" altLang="zh-CN" b="1" dirty="0" smtClean="0"/>
              <a:t>Accuracy:</a:t>
            </a:r>
            <a:endParaRPr lang="zh-CN" altLang="en-US" dirty="0"/>
          </a:p>
        </p:txBody>
      </p:sp>
      <p:sp>
        <p:nvSpPr>
          <p:cNvPr id="90" name="Rectangle 42"/>
          <p:cNvSpPr/>
          <p:nvPr/>
        </p:nvSpPr>
        <p:spPr>
          <a:xfrm>
            <a:off x="2512383" y="258520"/>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43"/>
          <p:cNvSpPr/>
          <p:nvPr/>
        </p:nvSpPr>
        <p:spPr>
          <a:xfrm>
            <a:off x="2486983" y="476636"/>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45"/>
          <p:cNvCxnSpPr/>
          <p:nvPr/>
        </p:nvCxnSpPr>
        <p:spPr>
          <a:xfrm>
            <a:off x="2512383" y="464577"/>
            <a:ext cx="1742285" cy="0"/>
          </a:xfrm>
          <a:prstGeom prst="line">
            <a:avLst/>
          </a:prstGeom>
        </p:spPr>
        <p:style>
          <a:lnRef idx="1">
            <a:schemeClr val="dk1"/>
          </a:lnRef>
          <a:fillRef idx="0">
            <a:schemeClr val="dk1"/>
          </a:fillRef>
          <a:effectRef idx="0">
            <a:schemeClr val="dk1"/>
          </a:effectRef>
          <a:fontRef idx="minor">
            <a:schemeClr val="tx1"/>
          </a:fontRef>
        </p:style>
      </p:cxnSp>
      <p:sp>
        <p:nvSpPr>
          <p:cNvPr id="93" name="TextBox 48"/>
          <p:cNvSpPr txBox="1"/>
          <p:nvPr/>
        </p:nvSpPr>
        <p:spPr>
          <a:xfrm>
            <a:off x="2659705" y="163469"/>
            <a:ext cx="1441449" cy="338554"/>
          </a:xfrm>
          <a:prstGeom prst="rect">
            <a:avLst/>
          </a:prstGeom>
          <a:noFill/>
        </p:spPr>
        <p:txBody>
          <a:bodyPr wrap="square" rtlCol="0">
            <a:spAutoFit/>
          </a:bodyPr>
          <a:lstStyle/>
          <a:p>
            <a:pPr algn="ctr"/>
            <a:r>
              <a:rPr lang="en-US" sz="1600" dirty="0" smtClean="0"/>
              <a:t>3+14</a:t>
            </a:r>
            <a:endParaRPr lang="en-US" sz="1600" dirty="0"/>
          </a:p>
        </p:txBody>
      </p:sp>
      <p:sp>
        <p:nvSpPr>
          <p:cNvPr id="94" name="TextBox 49"/>
          <p:cNvSpPr txBox="1"/>
          <p:nvPr/>
        </p:nvSpPr>
        <p:spPr>
          <a:xfrm>
            <a:off x="2504128" y="442709"/>
            <a:ext cx="1752601" cy="276999"/>
          </a:xfrm>
          <a:prstGeom prst="rect">
            <a:avLst/>
          </a:prstGeom>
          <a:noFill/>
        </p:spPr>
        <p:txBody>
          <a:bodyPr wrap="square" rtlCol="0">
            <a:spAutoFit/>
          </a:bodyPr>
          <a:lstStyle/>
          <a:p>
            <a:pPr algn="ctr"/>
            <a:r>
              <a:rPr lang="en-US" sz="1200" b="1" dirty="0" smtClean="0">
                <a:solidFill>
                  <a:srgbClr val="993366"/>
                </a:solidFill>
              </a:rPr>
              <a:t>18</a:t>
            </a:r>
            <a:endParaRPr lang="en-US" sz="1200" b="1" dirty="0">
              <a:solidFill>
                <a:srgbClr val="993366"/>
              </a:solidFill>
            </a:endParaRPr>
          </a:p>
        </p:txBody>
      </p:sp>
      <p:sp>
        <p:nvSpPr>
          <p:cNvPr id="95" name="TextBox 52"/>
          <p:cNvSpPr txBox="1"/>
          <p:nvPr/>
        </p:nvSpPr>
        <p:spPr>
          <a:xfrm>
            <a:off x="4355374" y="320916"/>
            <a:ext cx="863600" cy="276999"/>
          </a:xfrm>
          <a:prstGeom prst="rect">
            <a:avLst/>
          </a:prstGeom>
          <a:noFill/>
        </p:spPr>
        <p:txBody>
          <a:bodyPr wrap="square" rtlCol="0">
            <a:spAutoFit/>
          </a:bodyPr>
          <a:lstStyle/>
          <a:p>
            <a:r>
              <a:rPr lang="en-US" sz="1200" dirty="0" smtClean="0"/>
              <a:t>=  94.4%</a:t>
            </a:r>
            <a:endParaRPr lang="en-US" sz="1200" dirty="0"/>
          </a:p>
        </p:txBody>
      </p:sp>
      <p:sp>
        <p:nvSpPr>
          <p:cNvPr id="96" name="矩形 95"/>
          <p:cNvSpPr/>
          <p:nvPr/>
        </p:nvSpPr>
        <p:spPr>
          <a:xfrm>
            <a:off x="415109" y="719891"/>
            <a:ext cx="1113446" cy="369332"/>
          </a:xfrm>
          <a:prstGeom prst="rect">
            <a:avLst/>
          </a:prstGeom>
        </p:spPr>
        <p:txBody>
          <a:bodyPr wrap="none">
            <a:spAutoFit/>
          </a:bodyPr>
          <a:lstStyle/>
          <a:p>
            <a:r>
              <a:rPr lang="en-US" altLang="zh-CN" b="1" dirty="0" smtClean="0"/>
              <a:t>Precision:</a:t>
            </a:r>
            <a:endParaRPr lang="zh-CN" altLang="en-US" dirty="0"/>
          </a:p>
        </p:txBody>
      </p:sp>
      <p:sp>
        <p:nvSpPr>
          <p:cNvPr id="97" name="Rectangle 42"/>
          <p:cNvSpPr/>
          <p:nvPr/>
        </p:nvSpPr>
        <p:spPr>
          <a:xfrm>
            <a:off x="2516217" y="918934"/>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43"/>
          <p:cNvSpPr/>
          <p:nvPr/>
        </p:nvSpPr>
        <p:spPr>
          <a:xfrm>
            <a:off x="2490817" y="1137050"/>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Connector 45"/>
          <p:cNvCxnSpPr/>
          <p:nvPr/>
        </p:nvCxnSpPr>
        <p:spPr>
          <a:xfrm>
            <a:off x="2516217" y="1124991"/>
            <a:ext cx="1742285" cy="0"/>
          </a:xfrm>
          <a:prstGeom prst="line">
            <a:avLst/>
          </a:prstGeom>
        </p:spPr>
        <p:style>
          <a:lnRef idx="1">
            <a:schemeClr val="dk1"/>
          </a:lnRef>
          <a:fillRef idx="0">
            <a:schemeClr val="dk1"/>
          </a:fillRef>
          <a:effectRef idx="0">
            <a:schemeClr val="dk1"/>
          </a:effectRef>
          <a:fontRef idx="minor">
            <a:schemeClr val="tx1"/>
          </a:fontRef>
        </p:style>
      </p:cxnSp>
      <p:sp>
        <p:nvSpPr>
          <p:cNvPr id="100" name="TextBox 48"/>
          <p:cNvSpPr txBox="1"/>
          <p:nvPr/>
        </p:nvSpPr>
        <p:spPr>
          <a:xfrm>
            <a:off x="2663539" y="823883"/>
            <a:ext cx="1441449" cy="338554"/>
          </a:xfrm>
          <a:prstGeom prst="rect">
            <a:avLst/>
          </a:prstGeom>
          <a:noFill/>
        </p:spPr>
        <p:txBody>
          <a:bodyPr wrap="square" rtlCol="0">
            <a:spAutoFit/>
          </a:bodyPr>
          <a:lstStyle/>
          <a:p>
            <a:pPr algn="ctr"/>
            <a:r>
              <a:rPr lang="en-US" sz="1600" dirty="0" smtClean="0"/>
              <a:t>3</a:t>
            </a:r>
            <a:endParaRPr lang="en-US" sz="1600" dirty="0"/>
          </a:p>
        </p:txBody>
      </p:sp>
      <p:sp>
        <p:nvSpPr>
          <p:cNvPr id="101" name="TextBox 49"/>
          <p:cNvSpPr txBox="1"/>
          <p:nvPr/>
        </p:nvSpPr>
        <p:spPr>
          <a:xfrm>
            <a:off x="2507962" y="1103123"/>
            <a:ext cx="1752601" cy="276999"/>
          </a:xfrm>
          <a:prstGeom prst="rect">
            <a:avLst/>
          </a:prstGeom>
          <a:noFill/>
        </p:spPr>
        <p:txBody>
          <a:bodyPr wrap="square" rtlCol="0">
            <a:spAutoFit/>
          </a:bodyPr>
          <a:lstStyle/>
          <a:p>
            <a:pPr algn="ctr"/>
            <a:r>
              <a:rPr lang="en-US" sz="1200" b="1" dirty="0" smtClean="0">
                <a:solidFill>
                  <a:srgbClr val="0000CC"/>
                </a:solidFill>
              </a:rPr>
              <a:t>3</a:t>
            </a:r>
            <a:endParaRPr lang="en-US" sz="1200" b="1" dirty="0">
              <a:solidFill>
                <a:srgbClr val="0000CC"/>
              </a:solidFill>
            </a:endParaRPr>
          </a:p>
        </p:txBody>
      </p:sp>
      <p:sp>
        <p:nvSpPr>
          <p:cNvPr id="102" name="TextBox 52"/>
          <p:cNvSpPr txBox="1"/>
          <p:nvPr/>
        </p:nvSpPr>
        <p:spPr>
          <a:xfrm>
            <a:off x="4359208" y="981330"/>
            <a:ext cx="863600" cy="276999"/>
          </a:xfrm>
          <a:prstGeom prst="rect">
            <a:avLst/>
          </a:prstGeom>
          <a:noFill/>
        </p:spPr>
        <p:txBody>
          <a:bodyPr wrap="square" rtlCol="0">
            <a:spAutoFit/>
          </a:bodyPr>
          <a:lstStyle/>
          <a:p>
            <a:r>
              <a:rPr lang="en-US" sz="1200" dirty="0" smtClean="0"/>
              <a:t>=  100%</a:t>
            </a:r>
            <a:endParaRPr lang="en-US" sz="1200" dirty="0"/>
          </a:p>
        </p:txBody>
      </p:sp>
      <p:sp>
        <p:nvSpPr>
          <p:cNvPr id="103" name="矩形 102"/>
          <p:cNvSpPr/>
          <p:nvPr/>
        </p:nvSpPr>
        <p:spPr>
          <a:xfrm>
            <a:off x="726576" y="1480030"/>
            <a:ext cx="811504" cy="369332"/>
          </a:xfrm>
          <a:prstGeom prst="rect">
            <a:avLst/>
          </a:prstGeom>
        </p:spPr>
        <p:txBody>
          <a:bodyPr wrap="none">
            <a:spAutoFit/>
          </a:bodyPr>
          <a:lstStyle/>
          <a:p>
            <a:r>
              <a:rPr lang="en-US" altLang="zh-CN" b="1" dirty="0" smtClean="0"/>
              <a:t>Recall:</a:t>
            </a:r>
            <a:endParaRPr lang="zh-CN" altLang="en-US" dirty="0"/>
          </a:p>
        </p:txBody>
      </p:sp>
      <p:sp>
        <p:nvSpPr>
          <p:cNvPr id="104" name="Rectangle 42"/>
          <p:cNvSpPr/>
          <p:nvPr/>
        </p:nvSpPr>
        <p:spPr>
          <a:xfrm>
            <a:off x="2529111" y="1576795"/>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43"/>
          <p:cNvSpPr/>
          <p:nvPr/>
        </p:nvSpPr>
        <p:spPr>
          <a:xfrm>
            <a:off x="2503711" y="1794911"/>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45"/>
          <p:cNvCxnSpPr/>
          <p:nvPr/>
        </p:nvCxnSpPr>
        <p:spPr>
          <a:xfrm>
            <a:off x="2529111" y="1782852"/>
            <a:ext cx="1742285" cy="0"/>
          </a:xfrm>
          <a:prstGeom prst="line">
            <a:avLst/>
          </a:prstGeom>
        </p:spPr>
        <p:style>
          <a:lnRef idx="1">
            <a:schemeClr val="dk1"/>
          </a:lnRef>
          <a:fillRef idx="0">
            <a:schemeClr val="dk1"/>
          </a:fillRef>
          <a:effectRef idx="0">
            <a:schemeClr val="dk1"/>
          </a:effectRef>
          <a:fontRef idx="minor">
            <a:schemeClr val="tx1"/>
          </a:fontRef>
        </p:style>
      </p:cxnSp>
      <p:sp>
        <p:nvSpPr>
          <p:cNvPr id="107" name="TextBox 48"/>
          <p:cNvSpPr txBox="1"/>
          <p:nvPr/>
        </p:nvSpPr>
        <p:spPr>
          <a:xfrm>
            <a:off x="2676433" y="1481744"/>
            <a:ext cx="1441449" cy="338554"/>
          </a:xfrm>
          <a:prstGeom prst="rect">
            <a:avLst/>
          </a:prstGeom>
          <a:noFill/>
        </p:spPr>
        <p:txBody>
          <a:bodyPr wrap="square" rtlCol="0">
            <a:spAutoFit/>
          </a:bodyPr>
          <a:lstStyle/>
          <a:p>
            <a:pPr algn="ctr"/>
            <a:r>
              <a:rPr lang="en-US" sz="1600" dirty="0" smtClean="0"/>
              <a:t>3</a:t>
            </a:r>
            <a:endParaRPr lang="en-US" sz="1600" dirty="0"/>
          </a:p>
        </p:txBody>
      </p:sp>
      <p:sp>
        <p:nvSpPr>
          <p:cNvPr id="108" name="TextBox 49"/>
          <p:cNvSpPr txBox="1"/>
          <p:nvPr/>
        </p:nvSpPr>
        <p:spPr>
          <a:xfrm>
            <a:off x="2520856" y="1760984"/>
            <a:ext cx="1752601" cy="276999"/>
          </a:xfrm>
          <a:prstGeom prst="rect">
            <a:avLst/>
          </a:prstGeom>
          <a:noFill/>
        </p:spPr>
        <p:txBody>
          <a:bodyPr wrap="square" rtlCol="0">
            <a:spAutoFit/>
          </a:bodyPr>
          <a:lstStyle/>
          <a:p>
            <a:pPr algn="ctr"/>
            <a:r>
              <a:rPr lang="en-US" sz="1200" b="1" dirty="0" smtClean="0">
                <a:solidFill>
                  <a:srgbClr val="0000CC"/>
                </a:solidFill>
              </a:rPr>
              <a:t>4</a:t>
            </a:r>
            <a:endParaRPr lang="en-US" sz="1200" b="1" dirty="0">
              <a:solidFill>
                <a:srgbClr val="0000CC"/>
              </a:solidFill>
            </a:endParaRPr>
          </a:p>
        </p:txBody>
      </p:sp>
      <p:sp>
        <p:nvSpPr>
          <p:cNvPr id="109" name="TextBox 52"/>
          <p:cNvSpPr txBox="1"/>
          <p:nvPr/>
        </p:nvSpPr>
        <p:spPr>
          <a:xfrm>
            <a:off x="4372102" y="1639191"/>
            <a:ext cx="863600" cy="276999"/>
          </a:xfrm>
          <a:prstGeom prst="rect">
            <a:avLst/>
          </a:prstGeom>
          <a:noFill/>
        </p:spPr>
        <p:txBody>
          <a:bodyPr wrap="square" rtlCol="0">
            <a:spAutoFit/>
          </a:bodyPr>
          <a:lstStyle/>
          <a:p>
            <a:r>
              <a:rPr lang="en-US" sz="1200" dirty="0" smtClean="0"/>
              <a:t>=  75%</a:t>
            </a:r>
            <a:endParaRPr lang="en-US" sz="1200" dirty="0"/>
          </a:p>
        </p:txBody>
      </p:sp>
    </p:spTree>
    <p:extLst>
      <p:ext uri="{BB962C8B-B14F-4D97-AF65-F5344CB8AC3E}">
        <p14:creationId xmlns:p14="http://schemas.microsoft.com/office/powerpoint/2010/main" val="599137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animBg="1"/>
      <p:bldP spid="93" grpId="0"/>
      <p:bldP spid="94" grpId="0"/>
      <p:bldP spid="95" grpId="0"/>
      <p:bldP spid="96" grpId="0"/>
      <p:bldP spid="97" grpId="0" animBg="1"/>
      <p:bldP spid="98" grpId="0" animBg="1"/>
      <p:bldP spid="100" grpId="0"/>
      <p:bldP spid="101" grpId="0"/>
      <p:bldP spid="102" grpId="0"/>
      <p:bldP spid="103" grpId="0"/>
      <p:bldP spid="104" grpId="0" animBg="1"/>
      <p:bldP spid="105" grpId="0" animBg="1"/>
      <p:bldP spid="107" grpId="0"/>
      <p:bldP spid="108" grpId="0"/>
      <p:bldP spid="10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6204092" y="285751"/>
            <a:ext cx="1028416" cy="276999"/>
          </a:xfrm>
          <a:prstGeom prst="rect">
            <a:avLst/>
          </a:prstGeom>
          <a:noFill/>
        </p:spPr>
        <p:txBody>
          <a:bodyPr wrap="square" rtlCol="0">
            <a:spAutoFit/>
          </a:bodyPr>
          <a:lstStyle/>
          <a:p>
            <a:r>
              <a:rPr lang="en-US" sz="1200" dirty="0" smtClean="0"/>
              <a:t>precision    =</a:t>
            </a:r>
            <a:endParaRPr lang="en-US" sz="1200" dirty="0"/>
          </a:p>
        </p:txBody>
      </p:sp>
      <p:sp>
        <p:nvSpPr>
          <p:cNvPr id="43" name="Rectangle 42"/>
          <p:cNvSpPr/>
          <p:nvPr/>
        </p:nvSpPr>
        <p:spPr>
          <a:xfrm>
            <a:off x="7264400" y="241300"/>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7239000" y="459416"/>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7264400" y="447357"/>
            <a:ext cx="1742285" cy="0"/>
          </a:xfrm>
          <a:prstGeom prst="line">
            <a:avLst/>
          </a:prstGeom>
        </p:spPr>
        <p:style>
          <a:lnRef idx="1">
            <a:schemeClr val="dk1"/>
          </a:lnRef>
          <a:fillRef idx="0">
            <a:schemeClr val="dk1"/>
          </a:fillRef>
          <a:effectRef idx="0">
            <a:schemeClr val="dk1"/>
          </a:effectRef>
          <a:fontRef idx="minor">
            <a:schemeClr val="tx1"/>
          </a:fontRef>
        </p:style>
      </p:cxnSp>
      <p:sp>
        <p:nvSpPr>
          <p:cNvPr id="49" name="TextBox 48"/>
          <p:cNvSpPr txBox="1"/>
          <p:nvPr/>
        </p:nvSpPr>
        <p:spPr>
          <a:xfrm>
            <a:off x="7414817" y="188926"/>
            <a:ext cx="1441449" cy="276999"/>
          </a:xfrm>
          <a:prstGeom prst="rect">
            <a:avLst/>
          </a:prstGeom>
          <a:noFill/>
        </p:spPr>
        <p:txBody>
          <a:bodyPr wrap="square" rtlCol="0">
            <a:spAutoFit/>
          </a:bodyPr>
          <a:lstStyle/>
          <a:p>
            <a:pPr algn="ctr"/>
            <a:r>
              <a:rPr lang="en-US" sz="1200" dirty="0" smtClean="0"/>
              <a:t>true positives</a:t>
            </a:r>
            <a:endParaRPr lang="en-US" sz="1200" dirty="0"/>
          </a:p>
        </p:txBody>
      </p:sp>
      <p:sp>
        <p:nvSpPr>
          <p:cNvPr id="50" name="TextBox 49"/>
          <p:cNvSpPr txBox="1"/>
          <p:nvPr/>
        </p:nvSpPr>
        <p:spPr>
          <a:xfrm>
            <a:off x="7264400" y="389751"/>
            <a:ext cx="1752601" cy="276999"/>
          </a:xfrm>
          <a:prstGeom prst="rect">
            <a:avLst/>
          </a:prstGeom>
          <a:noFill/>
        </p:spPr>
        <p:txBody>
          <a:bodyPr wrap="square" rtlCol="0">
            <a:spAutoFit/>
          </a:bodyPr>
          <a:lstStyle/>
          <a:p>
            <a:pPr algn="ctr"/>
            <a:r>
              <a:rPr lang="en-US" sz="1200" b="1" dirty="0">
                <a:solidFill>
                  <a:srgbClr val="0000CC"/>
                </a:solidFill>
              </a:rPr>
              <a:t>n</a:t>
            </a:r>
            <a:r>
              <a:rPr lang="en-US" sz="1200" b="1" dirty="0" smtClean="0">
                <a:solidFill>
                  <a:srgbClr val="0000CC"/>
                </a:solidFill>
              </a:rPr>
              <a:t>o. of predicted positive</a:t>
            </a:r>
            <a:endParaRPr lang="en-US" sz="1200" b="1" dirty="0">
              <a:solidFill>
                <a:srgbClr val="0000CC"/>
              </a:solidFill>
            </a:endParaRPr>
          </a:p>
        </p:txBody>
      </p:sp>
      <p:sp>
        <p:nvSpPr>
          <p:cNvPr id="53" name="TextBox 52"/>
          <p:cNvSpPr txBox="1"/>
          <p:nvPr/>
        </p:nvSpPr>
        <p:spPr>
          <a:xfrm>
            <a:off x="6400800" y="742950"/>
            <a:ext cx="863600" cy="276999"/>
          </a:xfrm>
          <a:prstGeom prst="rect">
            <a:avLst/>
          </a:prstGeom>
          <a:noFill/>
        </p:spPr>
        <p:txBody>
          <a:bodyPr wrap="square" rtlCol="0">
            <a:spAutoFit/>
          </a:bodyPr>
          <a:lstStyle/>
          <a:p>
            <a:r>
              <a:rPr lang="en-US" sz="1200" dirty="0" smtClean="0"/>
              <a:t>recall     =</a:t>
            </a:r>
            <a:endParaRPr lang="en-US" sz="1200" dirty="0"/>
          </a:p>
        </p:txBody>
      </p:sp>
      <p:sp>
        <p:nvSpPr>
          <p:cNvPr id="54" name="Rectangle 53"/>
          <p:cNvSpPr/>
          <p:nvPr/>
        </p:nvSpPr>
        <p:spPr>
          <a:xfrm>
            <a:off x="7232508" y="698500"/>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7207108" y="916616"/>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p:nvPr/>
        </p:nvCxnSpPr>
        <p:spPr>
          <a:xfrm>
            <a:off x="7232508" y="904557"/>
            <a:ext cx="1742285" cy="0"/>
          </a:xfrm>
          <a:prstGeom prst="line">
            <a:avLst/>
          </a:prstGeom>
        </p:spPr>
        <p:style>
          <a:lnRef idx="1">
            <a:schemeClr val="dk1"/>
          </a:lnRef>
          <a:fillRef idx="0">
            <a:schemeClr val="dk1"/>
          </a:fillRef>
          <a:effectRef idx="0">
            <a:schemeClr val="dk1"/>
          </a:effectRef>
          <a:fontRef idx="minor">
            <a:schemeClr val="tx1"/>
          </a:fontRef>
        </p:style>
      </p:cxnSp>
      <p:sp>
        <p:nvSpPr>
          <p:cNvPr id="57" name="TextBox 56"/>
          <p:cNvSpPr txBox="1"/>
          <p:nvPr/>
        </p:nvSpPr>
        <p:spPr>
          <a:xfrm>
            <a:off x="7382925" y="646126"/>
            <a:ext cx="1441449" cy="276999"/>
          </a:xfrm>
          <a:prstGeom prst="rect">
            <a:avLst/>
          </a:prstGeom>
          <a:noFill/>
        </p:spPr>
        <p:txBody>
          <a:bodyPr wrap="square" rtlCol="0">
            <a:spAutoFit/>
          </a:bodyPr>
          <a:lstStyle/>
          <a:p>
            <a:pPr algn="ctr"/>
            <a:r>
              <a:rPr lang="en-US" sz="1200" dirty="0"/>
              <a:t>t</a:t>
            </a:r>
            <a:r>
              <a:rPr lang="en-US" sz="1200" dirty="0" smtClean="0"/>
              <a:t>rue positives</a:t>
            </a:r>
            <a:endParaRPr lang="en-US" sz="1200" dirty="0"/>
          </a:p>
        </p:txBody>
      </p:sp>
      <p:sp>
        <p:nvSpPr>
          <p:cNvPr id="58" name="TextBox 57"/>
          <p:cNvSpPr txBox="1"/>
          <p:nvPr/>
        </p:nvSpPr>
        <p:spPr>
          <a:xfrm>
            <a:off x="7232508" y="846951"/>
            <a:ext cx="1752601" cy="276999"/>
          </a:xfrm>
          <a:prstGeom prst="rect">
            <a:avLst/>
          </a:prstGeom>
          <a:noFill/>
        </p:spPr>
        <p:txBody>
          <a:bodyPr wrap="square" rtlCol="0">
            <a:spAutoFit/>
          </a:bodyPr>
          <a:lstStyle/>
          <a:p>
            <a:pPr algn="ctr"/>
            <a:r>
              <a:rPr lang="en-US" sz="1200" b="1" dirty="0">
                <a:solidFill>
                  <a:schemeClr val="accent6">
                    <a:lumMod val="75000"/>
                  </a:schemeClr>
                </a:solidFill>
              </a:rPr>
              <a:t>n</a:t>
            </a:r>
            <a:r>
              <a:rPr lang="en-US" sz="1200" b="1" dirty="0" smtClean="0">
                <a:solidFill>
                  <a:schemeClr val="accent6">
                    <a:lumMod val="75000"/>
                  </a:schemeClr>
                </a:solidFill>
              </a:rPr>
              <a:t>o. of actual positive</a:t>
            </a:r>
            <a:endParaRPr lang="en-US" sz="1200" b="1" dirty="0">
              <a:solidFill>
                <a:schemeClr val="accent6">
                  <a:lumMod val="75000"/>
                </a:schemeClr>
              </a:solidFill>
            </a:endParaRPr>
          </a:p>
        </p:txBody>
      </p:sp>
      <p:pic>
        <p:nvPicPr>
          <p:cNvPr id="45" name="图片 44"/>
          <p:cNvPicPr>
            <a:picLocks noChangeAspect="1"/>
          </p:cNvPicPr>
          <p:nvPr/>
        </p:nvPicPr>
        <p:blipFill rotWithShape="1">
          <a:blip r:embed="rId2" cstate="print">
            <a:extLst>
              <a:ext uri="{28A0092B-C50C-407E-A947-70E740481C1C}">
                <a14:useLocalDpi xmlns:a14="http://schemas.microsoft.com/office/drawing/2010/main" val="0"/>
              </a:ext>
            </a:extLst>
          </a:blip>
          <a:srcRect l="8734" t="5869" r="7419" b="7472"/>
          <a:stretch/>
        </p:blipFill>
        <p:spPr>
          <a:xfrm>
            <a:off x="2209800" y="2608527"/>
            <a:ext cx="3657600" cy="2362200"/>
          </a:xfrm>
          <a:prstGeom prst="rect">
            <a:avLst/>
          </a:prstGeom>
        </p:spPr>
      </p:pic>
      <p:grpSp>
        <p:nvGrpSpPr>
          <p:cNvPr id="47" name="组合 46"/>
          <p:cNvGrpSpPr/>
          <p:nvPr/>
        </p:nvGrpSpPr>
        <p:grpSpPr>
          <a:xfrm>
            <a:off x="2943594" y="2519218"/>
            <a:ext cx="2407206" cy="2350186"/>
            <a:chOff x="2895600" y="133350"/>
            <a:chExt cx="3784434" cy="4434674"/>
          </a:xfrm>
        </p:grpSpPr>
        <p:cxnSp>
          <p:nvCxnSpPr>
            <p:cNvPr id="48" name="Straight Connector 25"/>
            <p:cNvCxnSpPr/>
            <p:nvPr/>
          </p:nvCxnSpPr>
          <p:spPr>
            <a:xfrm flipV="1">
              <a:off x="4698834" y="133350"/>
              <a:ext cx="0" cy="4434674"/>
            </a:xfrm>
            <a:prstGeom prst="line">
              <a:avLst/>
            </a:prstGeom>
            <a:ln w="38100">
              <a:tailEnd type="arrow" w="lg" len="med"/>
            </a:ln>
          </p:spPr>
          <p:style>
            <a:lnRef idx="3">
              <a:schemeClr val="accent1"/>
            </a:lnRef>
            <a:fillRef idx="0">
              <a:schemeClr val="accent1"/>
            </a:fillRef>
            <a:effectRef idx="2">
              <a:schemeClr val="accent1"/>
            </a:effectRef>
            <a:fontRef idx="minor">
              <a:schemeClr val="tx1"/>
            </a:fontRef>
          </p:style>
        </p:cxnSp>
        <p:cxnSp>
          <p:nvCxnSpPr>
            <p:cNvPr id="51" name="Straight Connector 26"/>
            <p:cNvCxnSpPr/>
            <p:nvPr/>
          </p:nvCxnSpPr>
          <p:spPr>
            <a:xfrm>
              <a:off x="2895600" y="4568024"/>
              <a:ext cx="3784434" cy="0"/>
            </a:xfrm>
            <a:prstGeom prst="line">
              <a:avLst/>
            </a:prstGeom>
            <a:ln w="38100">
              <a:tailEnd type="arrow" w="lg" len="med"/>
            </a:ln>
          </p:spPr>
          <p:style>
            <a:lnRef idx="3">
              <a:schemeClr val="accent1"/>
            </a:lnRef>
            <a:fillRef idx="0">
              <a:schemeClr val="accent1"/>
            </a:fillRef>
            <a:effectRef idx="2">
              <a:schemeClr val="accent1"/>
            </a:effectRef>
            <a:fontRef idx="minor">
              <a:schemeClr val="tx1"/>
            </a:fontRef>
          </p:style>
        </p:cxnSp>
        <p:cxnSp>
          <p:nvCxnSpPr>
            <p:cNvPr id="52" name="Straight Connector 30"/>
            <p:cNvCxnSpPr/>
            <p:nvPr/>
          </p:nvCxnSpPr>
          <p:spPr>
            <a:xfrm>
              <a:off x="4578693" y="388125"/>
              <a:ext cx="228600"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59" name="TextBox 31"/>
            <p:cNvSpPr txBox="1"/>
            <p:nvPr/>
          </p:nvSpPr>
          <p:spPr>
            <a:xfrm>
              <a:off x="3793480" y="576779"/>
              <a:ext cx="381000" cy="369332"/>
            </a:xfrm>
            <a:prstGeom prst="rect">
              <a:avLst/>
            </a:prstGeom>
            <a:noFill/>
          </p:spPr>
          <p:txBody>
            <a:bodyPr wrap="square" rtlCol="0">
              <a:spAutoFit/>
            </a:bodyPr>
            <a:lstStyle/>
            <a:p>
              <a:r>
                <a:rPr lang="en-US" dirty="0" smtClean="0"/>
                <a:t>1</a:t>
              </a:r>
              <a:endParaRPr lang="en-US" dirty="0"/>
            </a:p>
          </p:txBody>
        </p:sp>
        <p:cxnSp>
          <p:nvCxnSpPr>
            <p:cNvPr id="60" name="Straight Connector 32"/>
            <p:cNvCxnSpPr/>
            <p:nvPr/>
          </p:nvCxnSpPr>
          <p:spPr>
            <a:xfrm>
              <a:off x="4586313" y="2480260"/>
              <a:ext cx="228600"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61" name="TextBox 33"/>
            <p:cNvSpPr txBox="1"/>
            <p:nvPr/>
          </p:nvSpPr>
          <p:spPr>
            <a:xfrm>
              <a:off x="3702578" y="2179145"/>
              <a:ext cx="943805" cy="748883"/>
            </a:xfrm>
            <a:prstGeom prst="rect">
              <a:avLst/>
            </a:prstGeom>
            <a:noFill/>
          </p:spPr>
          <p:txBody>
            <a:bodyPr wrap="square" rtlCol="0">
              <a:spAutoFit/>
            </a:bodyPr>
            <a:lstStyle/>
            <a:p>
              <a:r>
                <a:rPr lang="en-US" dirty="0" smtClean="0"/>
                <a:t>0.5</a:t>
              </a:r>
              <a:endParaRPr lang="en-US" dirty="0"/>
            </a:p>
          </p:txBody>
        </p:sp>
      </p:grpSp>
      <p:sp>
        <p:nvSpPr>
          <p:cNvPr id="62" name="矩形 61"/>
          <p:cNvSpPr/>
          <p:nvPr/>
        </p:nvSpPr>
        <p:spPr>
          <a:xfrm>
            <a:off x="2209800" y="2690852"/>
            <a:ext cx="3657600" cy="2338130"/>
          </a:xfrm>
          <a:prstGeom prst="rect">
            <a:avLst/>
          </a:prstGeom>
          <a:solidFill>
            <a:srgbClr val="00B050">
              <a:alpha val="24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9532" y="1112088"/>
            <a:ext cx="2428391" cy="2116451"/>
          </a:xfrm>
          <a:prstGeom prst="rect">
            <a:avLst/>
          </a:prstGeom>
        </p:spPr>
      </p:pic>
      <p:sp>
        <p:nvSpPr>
          <p:cNvPr id="36" name="椭圆 35"/>
          <p:cNvSpPr/>
          <p:nvPr/>
        </p:nvSpPr>
        <p:spPr>
          <a:xfrm>
            <a:off x="2659116" y="4831304"/>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7" name="椭圆 36"/>
          <p:cNvSpPr/>
          <p:nvPr/>
        </p:nvSpPr>
        <p:spPr>
          <a:xfrm>
            <a:off x="2867886" y="4831304"/>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8" name="椭圆 37"/>
          <p:cNvSpPr/>
          <p:nvPr/>
        </p:nvSpPr>
        <p:spPr>
          <a:xfrm>
            <a:off x="3167601" y="4832217"/>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9" name="椭圆 38"/>
          <p:cNvSpPr/>
          <p:nvPr/>
        </p:nvSpPr>
        <p:spPr>
          <a:xfrm>
            <a:off x="3757065" y="4759134"/>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0" name="椭圆 39"/>
          <p:cNvSpPr/>
          <p:nvPr/>
        </p:nvSpPr>
        <p:spPr>
          <a:xfrm>
            <a:off x="3916211" y="4489281"/>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椭圆 40"/>
          <p:cNvSpPr/>
          <p:nvPr/>
        </p:nvSpPr>
        <p:spPr>
          <a:xfrm>
            <a:off x="3959615" y="4213883"/>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3" name="椭圆 62"/>
          <p:cNvSpPr/>
          <p:nvPr/>
        </p:nvSpPr>
        <p:spPr>
          <a:xfrm>
            <a:off x="4010681" y="3915105"/>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4" name="椭圆 63"/>
          <p:cNvSpPr/>
          <p:nvPr/>
        </p:nvSpPr>
        <p:spPr>
          <a:xfrm>
            <a:off x="4101154" y="3417464"/>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5" name="椭圆 64"/>
          <p:cNvSpPr/>
          <p:nvPr/>
        </p:nvSpPr>
        <p:spPr>
          <a:xfrm>
            <a:off x="4131582" y="3207663"/>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椭圆 65"/>
          <p:cNvSpPr/>
          <p:nvPr/>
        </p:nvSpPr>
        <p:spPr>
          <a:xfrm>
            <a:off x="4188784" y="2968113"/>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椭圆 66"/>
          <p:cNvSpPr/>
          <p:nvPr/>
        </p:nvSpPr>
        <p:spPr>
          <a:xfrm>
            <a:off x="4281097" y="2749954"/>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8" name="椭圆 67"/>
          <p:cNvSpPr/>
          <p:nvPr/>
        </p:nvSpPr>
        <p:spPr>
          <a:xfrm>
            <a:off x="4409297" y="2652752"/>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9" name="椭圆 68"/>
          <p:cNvSpPr/>
          <p:nvPr/>
        </p:nvSpPr>
        <p:spPr>
          <a:xfrm>
            <a:off x="4614630" y="2621164"/>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0" name="椭圆 69"/>
          <p:cNvSpPr/>
          <p:nvPr/>
        </p:nvSpPr>
        <p:spPr>
          <a:xfrm>
            <a:off x="4864342" y="2623063"/>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1" name="椭圆 70"/>
          <p:cNvSpPr/>
          <p:nvPr/>
        </p:nvSpPr>
        <p:spPr>
          <a:xfrm>
            <a:off x="5176762" y="2614652"/>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2" name="椭圆 71"/>
          <p:cNvSpPr/>
          <p:nvPr/>
        </p:nvSpPr>
        <p:spPr>
          <a:xfrm>
            <a:off x="4156495" y="3090833"/>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3" name="椭圆 72"/>
          <p:cNvSpPr/>
          <p:nvPr/>
        </p:nvSpPr>
        <p:spPr>
          <a:xfrm>
            <a:off x="3942824" y="4338981"/>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4" name="椭圆 73"/>
          <p:cNvSpPr/>
          <p:nvPr/>
        </p:nvSpPr>
        <p:spPr>
          <a:xfrm>
            <a:off x="3989321" y="4083089"/>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5" name="矩形 74"/>
          <p:cNvSpPr/>
          <p:nvPr/>
        </p:nvSpPr>
        <p:spPr>
          <a:xfrm>
            <a:off x="388268" y="2609501"/>
            <a:ext cx="1510735" cy="369332"/>
          </a:xfrm>
          <a:prstGeom prst="rect">
            <a:avLst/>
          </a:prstGeom>
        </p:spPr>
        <p:txBody>
          <a:bodyPr wrap="none">
            <a:spAutoFit/>
          </a:bodyPr>
          <a:lstStyle/>
          <a:p>
            <a:r>
              <a:rPr lang="en-US" altLang="zh-CN" b="1" dirty="0" smtClean="0">
                <a:solidFill>
                  <a:srgbClr val="FF0000"/>
                </a:solidFill>
              </a:rPr>
              <a:t>Ground truth:</a:t>
            </a:r>
            <a:endParaRPr lang="zh-CN" altLang="en-US" b="1" dirty="0">
              <a:solidFill>
                <a:srgbClr val="FF0000"/>
              </a:solidFill>
            </a:endParaRPr>
          </a:p>
        </p:txBody>
      </p:sp>
      <p:sp>
        <p:nvSpPr>
          <p:cNvPr id="78" name="矩形 77"/>
          <p:cNvSpPr/>
          <p:nvPr/>
        </p:nvSpPr>
        <p:spPr>
          <a:xfrm>
            <a:off x="695334" y="2953740"/>
            <a:ext cx="949299" cy="369332"/>
          </a:xfrm>
          <a:prstGeom prst="rect">
            <a:avLst/>
          </a:prstGeom>
        </p:spPr>
        <p:txBody>
          <a:bodyPr wrap="none">
            <a:spAutoFit/>
          </a:bodyPr>
          <a:lstStyle/>
          <a:p>
            <a:r>
              <a:rPr lang="en-US" altLang="zh-CN" dirty="0" smtClean="0"/>
              <a:t>Cancer: </a:t>
            </a:r>
            <a:endParaRPr lang="zh-CN" altLang="en-US" dirty="0"/>
          </a:p>
        </p:txBody>
      </p:sp>
      <p:sp>
        <p:nvSpPr>
          <p:cNvPr id="79" name="矩形 78"/>
          <p:cNvSpPr/>
          <p:nvPr/>
        </p:nvSpPr>
        <p:spPr>
          <a:xfrm>
            <a:off x="253008" y="3335125"/>
            <a:ext cx="1384995" cy="369332"/>
          </a:xfrm>
          <a:prstGeom prst="rect">
            <a:avLst/>
          </a:prstGeom>
        </p:spPr>
        <p:txBody>
          <a:bodyPr wrap="none">
            <a:spAutoFit/>
          </a:bodyPr>
          <a:lstStyle/>
          <a:p>
            <a:r>
              <a:rPr lang="en-US" altLang="zh-CN" dirty="0" smtClean="0"/>
              <a:t>Non-cancer: </a:t>
            </a:r>
            <a:endParaRPr lang="zh-CN" altLang="en-US" dirty="0"/>
          </a:p>
        </p:txBody>
      </p:sp>
      <p:sp>
        <p:nvSpPr>
          <p:cNvPr id="80" name="矩形 79"/>
          <p:cNvSpPr/>
          <p:nvPr/>
        </p:nvSpPr>
        <p:spPr>
          <a:xfrm>
            <a:off x="1512686" y="2946143"/>
            <a:ext cx="301686" cy="369332"/>
          </a:xfrm>
          <a:prstGeom prst="rect">
            <a:avLst/>
          </a:prstGeom>
        </p:spPr>
        <p:txBody>
          <a:bodyPr wrap="none">
            <a:spAutoFit/>
          </a:bodyPr>
          <a:lstStyle/>
          <a:p>
            <a:r>
              <a:rPr lang="en-US" altLang="zh-CN" dirty="0" smtClean="0"/>
              <a:t>4</a:t>
            </a:r>
            <a:endParaRPr lang="zh-CN" altLang="en-US" dirty="0"/>
          </a:p>
        </p:txBody>
      </p:sp>
      <p:sp>
        <p:nvSpPr>
          <p:cNvPr id="81" name="矩形 80"/>
          <p:cNvSpPr/>
          <p:nvPr/>
        </p:nvSpPr>
        <p:spPr>
          <a:xfrm>
            <a:off x="1453727" y="3346725"/>
            <a:ext cx="418704" cy="369332"/>
          </a:xfrm>
          <a:prstGeom prst="rect">
            <a:avLst/>
          </a:prstGeom>
        </p:spPr>
        <p:txBody>
          <a:bodyPr wrap="none">
            <a:spAutoFit/>
          </a:bodyPr>
          <a:lstStyle/>
          <a:p>
            <a:r>
              <a:rPr lang="en-US" altLang="zh-CN" dirty="0" smtClean="0"/>
              <a:t>14</a:t>
            </a:r>
            <a:endParaRPr lang="zh-CN" altLang="en-US" dirty="0"/>
          </a:p>
        </p:txBody>
      </p:sp>
      <p:graphicFrame>
        <p:nvGraphicFramePr>
          <p:cNvPr id="82" name="表格 81"/>
          <p:cNvGraphicFramePr>
            <a:graphicFrameLocks noGrp="1"/>
          </p:cNvGraphicFramePr>
          <p:nvPr/>
        </p:nvGraphicFramePr>
        <p:xfrm>
          <a:off x="6934200" y="3335125"/>
          <a:ext cx="1828800" cy="1635602"/>
        </p:xfrm>
        <a:graphic>
          <a:graphicData uri="http://schemas.openxmlformats.org/drawingml/2006/table">
            <a:tbl>
              <a:tblPr firstRow="1" bandRow="1">
                <a:tableStyleId>{8799B23B-EC83-4686-B30A-512413B5E67A}</a:tableStyleId>
              </a:tblPr>
              <a:tblGrid>
                <a:gridCol w="914400"/>
                <a:gridCol w="914400"/>
              </a:tblGrid>
              <a:tr h="817801">
                <a:tc>
                  <a:txBody>
                    <a:bodyPr/>
                    <a:lstStyle/>
                    <a:p>
                      <a:pPr algn="ctr"/>
                      <a:endParaRPr lang="zh-CN" altLang="en-US" dirty="0"/>
                    </a:p>
                  </a:txBody>
                  <a:tcPr anchor="ctr">
                    <a:solidFill>
                      <a:srgbClr val="92D050"/>
                    </a:solidFill>
                  </a:tcPr>
                </a:tc>
                <a:tc>
                  <a:txBody>
                    <a:bodyPr/>
                    <a:lstStyle/>
                    <a:p>
                      <a:pPr algn="ctr"/>
                      <a:endParaRPr lang="zh-CN" altLang="en-US" dirty="0"/>
                    </a:p>
                  </a:txBody>
                  <a:tcPr anchor="ctr">
                    <a:solidFill>
                      <a:srgbClr val="FF0000"/>
                    </a:solidFill>
                  </a:tcPr>
                </a:tc>
              </a:tr>
              <a:tr h="817801">
                <a:tc>
                  <a:txBody>
                    <a:bodyPr/>
                    <a:lstStyle/>
                    <a:p>
                      <a:pPr algn="ctr"/>
                      <a:endParaRPr lang="zh-CN" altLang="en-US" dirty="0"/>
                    </a:p>
                  </a:txBody>
                  <a:tcPr anchor="ctr">
                    <a:solidFill>
                      <a:srgbClr val="FF0000">
                        <a:alpha val="20000"/>
                      </a:srgbClr>
                    </a:solidFill>
                  </a:tcPr>
                </a:tc>
                <a:tc>
                  <a:txBody>
                    <a:bodyPr/>
                    <a:lstStyle/>
                    <a:p>
                      <a:pPr algn="ctr"/>
                      <a:endParaRPr lang="zh-CN" altLang="en-US" dirty="0"/>
                    </a:p>
                  </a:txBody>
                  <a:tcPr anchor="ctr">
                    <a:solidFill>
                      <a:srgbClr val="00CC00">
                        <a:alpha val="20000"/>
                      </a:srgbClr>
                    </a:solidFill>
                  </a:tcPr>
                </a:tc>
              </a:tr>
            </a:tbl>
          </a:graphicData>
        </a:graphic>
      </p:graphicFrame>
      <p:sp>
        <p:nvSpPr>
          <p:cNvPr id="83" name="矩形 82"/>
          <p:cNvSpPr/>
          <p:nvPr/>
        </p:nvSpPr>
        <p:spPr>
          <a:xfrm>
            <a:off x="7095827" y="3218505"/>
            <a:ext cx="574196" cy="1015663"/>
          </a:xfrm>
          <a:prstGeom prst="rect">
            <a:avLst/>
          </a:prstGeom>
        </p:spPr>
        <p:txBody>
          <a:bodyPr wrap="none">
            <a:spAutoFit/>
          </a:bodyPr>
          <a:lstStyle/>
          <a:p>
            <a:r>
              <a:rPr lang="en-US" altLang="zh-CN" sz="6000" b="1" dirty="0" smtClean="0">
                <a:solidFill>
                  <a:prstClr val="black"/>
                </a:solidFill>
              </a:rPr>
              <a:t>1</a:t>
            </a:r>
            <a:endParaRPr lang="zh-CN" altLang="en-US" sz="6000" b="1" dirty="0">
              <a:solidFill>
                <a:prstClr val="black"/>
              </a:solidFill>
            </a:endParaRPr>
          </a:p>
        </p:txBody>
      </p:sp>
      <p:sp>
        <p:nvSpPr>
          <p:cNvPr id="84" name="矩形 83"/>
          <p:cNvSpPr/>
          <p:nvPr/>
        </p:nvSpPr>
        <p:spPr>
          <a:xfrm>
            <a:off x="8020027" y="3218504"/>
            <a:ext cx="574196" cy="1015663"/>
          </a:xfrm>
          <a:prstGeom prst="rect">
            <a:avLst/>
          </a:prstGeom>
        </p:spPr>
        <p:txBody>
          <a:bodyPr wrap="none">
            <a:spAutoFit/>
          </a:bodyPr>
          <a:lstStyle/>
          <a:p>
            <a:r>
              <a:rPr lang="en-US" altLang="zh-CN" sz="6000" b="1" dirty="0" smtClean="0">
                <a:solidFill>
                  <a:prstClr val="black"/>
                </a:solidFill>
              </a:rPr>
              <a:t>0</a:t>
            </a:r>
            <a:endParaRPr lang="zh-CN" altLang="en-US" sz="6000" b="1" dirty="0">
              <a:solidFill>
                <a:prstClr val="black"/>
              </a:solidFill>
            </a:endParaRPr>
          </a:p>
        </p:txBody>
      </p:sp>
      <p:sp>
        <p:nvSpPr>
          <p:cNvPr id="85" name="矩形 84"/>
          <p:cNvSpPr/>
          <p:nvPr/>
        </p:nvSpPr>
        <p:spPr>
          <a:xfrm>
            <a:off x="7825262" y="4057649"/>
            <a:ext cx="963725" cy="1015663"/>
          </a:xfrm>
          <a:prstGeom prst="rect">
            <a:avLst/>
          </a:prstGeom>
        </p:spPr>
        <p:txBody>
          <a:bodyPr wrap="none">
            <a:spAutoFit/>
          </a:bodyPr>
          <a:lstStyle/>
          <a:p>
            <a:r>
              <a:rPr lang="en-US" altLang="zh-CN" sz="6000" b="1" dirty="0" smtClean="0">
                <a:solidFill>
                  <a:prstClr val="black"/>
                </a:solidFill>
              </a:rPr>
              <a:t>14</a:t>
            </a:r>
            <a:endParaRPr lang="zh-CN" altLang="en-US" sz="6000" b="1" dirty="0">
              <a:solidFill>
                <a:prstClr val="black"/>
              </a:solidFill>
            </a:endParaRPr>
          </a:p>
        </p:txBody>
      </p:sp>
      <p:sp>
        <p:nvSpPr>
          <p:cNvPr id="86" name="矩形 85"/>
          <p:cNvSpPr/>
          <p:nvPr/>
        </p:nvSpPr>
        <p:spPr>
          <a:xfrm>
            <a:off x="7127567" y="4047978"/>
            <a:ext cx="574196" cy="1015663"/>
          </a:xfrm>
          <a:prstGeom prst="rect">
            <a:avLst/>
          </a:prstGeom>
        </p:spPr>
        <p:txBody>
          <a:bodyPr wrap="none">
            <a:spAutoFit/>
          </a:bodyPr>
          <a:lstStyle/>
          <a:p>
            <a:r>
              <a:rPr lang="en-US" altLang="zh-CN" sz="6000" b="1" dirty="0" smtClean="0">
                <a:solidFill>
                  <a:prstClr val="black"/>
                </a:solidFill>
              </a:rPr>
              <a:t>3</a:t>
            </a:r>
            <a:endParaRPr lang="zh-CN" altLang="en-US" sz="6000" b="1" dirty="0">
              <a:solidFill>
                <a:prstClr val="black"/>
              </a:solidFill>
            </a:endParaRPr>
          </a:p>
        </p:txBody>
      </p:sp>
      <p:sp>
        <p:nvSpPr>
          <p:cNvPr id="87" name="矩形 86"/>
          <p:cNvSpPr/>
          <p:nvPr/>
        </p:nvSpPr>
        <p:spPr>
          <a:xfrm>
            <a:off x="5823190" y="2212876"/>
            <a:ext cx="574196" cy="1015663"/>
          </a:xfrm>
          <a:prstGeom prst="rect">
            <a:avLst/>
          </a:prstGeom>
        </p:spPr>
        <p:txBody>
          <a:bodyPr wrap="none">
            <a:spAutoFit/>
          </a:bodyPr>
          <a:lstStyle/>
          <a:p>
            <a:r>
              <a:rPr lang="en-US" altLang="zh-CN" sz="6000" b="1" dirty="0" smtClean="0">
                <a:solidFill>
                  <a:schemeClr val="accent6">
                    <a:lumMod val="75000"/>
                  </a:schemeClr>
                </a:solidFill>
              </a:rPr>
              <a:t>1</a:t>
            </a:r>
            <a:endParaRPr lang="zh-CN" altLang="en-US" sz="6000" b="1" dirty="0">
              <a:solidFill>
                <a:schemeClr val="accent6">
                  <a:lumMod val="75000"/>
                </a:schemeClr>
              </a:solidFill>
            </a:endParaRPr>
          </a:p>
        </p:txBody>
      </p:sp>
      <p:sp>
        <p:nvSpPr>
          <p:cNvPr id="88" name="矩形 87"/>
          <p:cNvSpPr/>
          <p:nvPr/>
        </p:nvSpPr>
        <p:spPr>
          <a:xfrm>
            <a:off x="2585975" y="3335125"/>
            <a:ext cx="963725" cy="1015663"/>
          </a:xfrm>
          <a:prstGeom prst="rect">
            <a:avLst/>
          </a:prstGeom>
        </p:spPr>
        <p:txBody>
          <a:bodyPr wrap="none">
            <a:spAutoFit/>
          </a:bodyPr>
          <a:lstStyle/>
          <a:p>
            <a:r>
              <a:rPr lang="en-US" altLang="zh-CN" sz="6000" b="1" dirty="0" smtClean="0">
                <a:solidFill>
                  <a:srgbClr val="0070C0"/>
                </a:solidFill>
              </a:rPr>
              <a:t>17</a:t>
            </a:r>
            <a:endParaRPr lang="zh-CN" altLang="en-US" sz="6000" b="1" dirty="0">
              <a:solidFill>
                <a:srgbClr val="0070C0"/>
              </a:solidFill>
            </a:endParaRPr>
          </a:p>
        </p:txBody>
      </p:sp>
      <p:sp>
        <p:nvSpPr>
          <p:cNvPr id="89" name="矩形 88"/>
          <p:cNvSpPr/>
          <p:nvPr/>
        </p:nvSpPr>
        <p:spPr>
          <a:xfrm>
            <a:off x="457200" y="205085"/>
            <a:ext cx="1099725" cy="369332"/>
          </a:xfrm>
          <a:prstGeom prst="rect">
            <a:avLst/>
          </a:prstGeom>
        </p:spPr>
        <p:txBody>
          <a:bodyPr wrap="none">
            <a:spAutoFit/>
          </a:bodyPr>
          <a:lstStyle/>
          <a:p>
            <a:r>
              <a:rPr lang="en-US" altLang="zh-CN" b="1" dirty="0" smtClean="0"/>
              <a:t>Accuracy:</a:t>
            </a:r>
            <a:endParaRPr lang="zh-CN" altLang="en-US" dirty="0"/>
          </a:p>
        </p:txBody>
      </p:sp>
      <p:sp>
        <p:nvSpPr>
          <p:cNvPr id="90" name="Rectangle 42"/>
          <p:cNvSpPr/>
          <p:nvPr/>
        </p:nvSpPr>
        <p:spPr>
          <a:xfrm>
            <a:off x="2512383" y="258520"/>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43"/>
          <p:cNvSpPr/>
          <p:nvPr/>
        </p:nvSpPr>
        <p:spPr>
          <a:xfrm>
            <a:off x="2486983" y="476636"/>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45"/>
          <p:cNvCxnSpPr/>
          <p:nvPr/>
        </p:nvCxnSpPr>
        <p:spPr>
          <a:xfrm>
            <a:off x="2512383" y="464577"/>
            <a:ext cx="1742285" cy="0"/>
          </a:xfrm>
          <a:prstGeom prst="line">
            <a:avLst/>
          </a:prstGeom>
        </p:spPr>
        <p:style>
          <a:lnRef idx="1">
            <a:schemeClr val="dk1"/>
          </a:lnRef>
          <a:fillRef idx="0">
            <a:schemeClr val="dk1"/>
          </a:fillRef>
          <a:effectRef idx="0">
            <a:schemeClr val="dk1"/>
          </a:effectRef>
          <a:fontRef idx="minor">
            <a:schemeClr val="tx1"/>
          </a:fontRef>
        </p:style>
      </p:cxnSp>
      <p:sp>
        <p:nvSpPr>
          <p:cNvPr id="93" name="TextBox 48"/>
          <p:cNvSpPr txBox="1"/>
          <p:nvPr/>
        </p:nvSpPr>
        <p:spPr>
          <a:xfrm>
            <a:off x="2659705" y="163469"/>
            <a:ext cx="1441449" cy="338554"/>
          </a:xfrm>
          <a:prstGeom prst="rect">
            <a:avLst/>
          </a:prstGeom>
          <a:noFill/>
        </p:spPr>
        <p:txBody>
          <a:bodyPr wrap="square" rtlCol="0">
            <a:spAutoFit/>
          </a:bodyPr>
          <a:lstStyle/>
          <a:p>
            <a:pPr algn="ctr"/>
            <a:r>
              <a:rPr lang="en-US" sz="1600" dirty="0" smtClean="0"/>
              <a:t>1+14</a:t>
            </a:r>
            <a:endParaRPr lang="en-US" sz="1600" dirty="0"/>
          </a:p>
        </p:txBody>
      </p:sp>
      <p:sp>
        <p:nvSpPr>
          <p:cNvPr id="94" name="TextBox 49"/>
          <p:cNvSpPr txBox="1"/>
          <p:nvPr/>
        </p:nvSpPr>
        <p:spPr>
          <a:xfrm>
            <a:off x="2504128" y="442709"/>
            <a:ext cx="1752601" cy="276999"/>
          </a:xfrm>
          <a:prstGeom prst="rect">
            <a:avLst/>
          </a:prstGeom>
          <a:noFill/>
        </p:spPr>
        <p:txBody>
          <a:bodyPr wrap="square" rtlCol="0">
            <a:spAutoFit/>
          </a:bodyPr>
          <a:lstStyle/>
          <a:p>
            <a:pPr algn="ctr"/>
            <a:r>
              <a:rPr lang="en-US" sz="1200" b="1" dirty="0" smtClean="0">
                <a:solidFill>
                  <a:srgbClr val="993366"/>
                </a:solidFill>
              </a:rPr>
              <a:t>18</a:t>
            </a:r>
            <a:endParaRPr lang="en-US" sz="1200" b="1" dirty="0">
              <a:solidFill>
                <a:srgbClr val="993366"/>
              </a:solidFill>
            </a:endParaRPr>
          </a:p>
        </p:txBody>
      </p:sp>
      <p:sp>
        <p:nvSpPr>
          <p:cNvPr id="95" name="TextBox 52"/>
          <p:cNvSpPr txBox="1"/>
          <p:nvPr/>
        </p:nvSpPr>
        <p:spPr>
          <a:xfrm>
            <a:off x="4355374" y="320916"/>
            <a:ext cx="863600" cy="276999"/>
          </a:xfrm>
          <a:prstGeom prst="rect">
            <a:avLst/>
          </a:prstGeom>
          <a:noFill/>
        </p:spPr>
        <p:txBody>
          <a:bodyPr wrap="square" rtlCol="0">
            <a:spAutoFit/>
          </a:bodyPr>
          <a:lstStyle/>
          <a:p>
            <a:r>
              <a:rPr lang="en-US" sz="1200" dirty="0" smtClean="0"/>
              <a:t>=  83.3%</a:t>
            </a:r>
            <a:endParaRPr lang="en-US" sz="1200" dirty="0"/>
          </a:p>
        </p:txBody>
      </p:sp>
      <p:sp>
        <p:nvSpPr>
          <p:cNvPr id="96" name="矩形 95"/>
          <p:cNvSpPr/>
          <p:nvPr/>
        </p:nvSpPr>
        <p:spPr>
          <a:xfrm>
            <a:off x="415109" y="719891"/>
            <a:ext cx="1113446" cy="369332"/>
          </a:xfrm>
          <a:prstGeom prst="rect">
            <a:avLst/>
          </a:prstGeom>
        </p:spPr>
        <p:txBody>
          <a:bodyPr wrap="none">
            <a:spAutoFit/>
          </a:bodyPr>
          <a:lstStyle/>
          <a:p>
            <a:r>
              <a:rPr lang="en-US" altLang="zh-CN" b="1" dirty="0" smtClean="0"/>
              <a:t>Precision:</a:t>
            </a:r>
            <a:endParaRPr lang="zh-CN" altLang="en-US" dirty="0"/>
          </a:p>
        </p:txBody>
      </p:sp>
      <p:sp>
        <p:nvSpPr>
          <p:cNvPr id="97" name="Rectangle 42"/>
          <p:cNvSpPr/>
          <p:nvPr/>
        </p:nvSpPr>
        <p:spPr>
          <a:xfrm>
            <a:off x="2516217" y="918934"/>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43"/>
          <p:cNvSpPr/>
          <p:nvPr/>
        </p:nvSpPr>
        <p:spPr>
          <a:xfrm>
            <a:off x="2490817" y="1137050"/>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Connector 45"/>
          <p:cNvCxnSpPr/>
          <p:nvPr/>
        </p:nvCxnSpPr>
        <p:spPr>
          <a:xfrm>
            <a:off x="2516217" y="1124991"/>
            <a:ext cx="1742285" cy="0"/>
          </a:xfrm>
          <a:prstGeom prst="line">
            <a:avLst/>
          </a:prstGeom>
        </p:spPr>
        <p:style>
          <a:lnRef idx="1">
            <a:schemeClr val="dk1"/>
          </a:lnRef>
          <a:fillRef idx="0">
            <a:schemeClr val="dk1"/>
          </a:fillRef>
          <a:effectRef idx="0">
            <a:schemeClr val="dk1"/>
          </a:effectRef>
          <a:fontRef idx="minor">
            <a:schemeClr val="tx1"/>
          </a:fontRef>
        </p:style>
      </p:cxnSp>
      <p:sp>
        <p:nvSpPr>
          <p:cNvPr id="100" name="TextBox 48"/>
          <p:cNvSpPr txBox="1"/>
          <p:nvPr/>
        </p:nvSpPr>
        <p:spPr>
          <a:xfrm>
            <a:off x="2663539" y="823883"/>
            <a:ext cx="1441449" cy="338554"/>
          </a:xfrm>
          <a:prstGeom prst="rect">
            <a:avLst/>
          </a:prstGeom>
          <a:noFill/>
        </p:spPr>
        <p:txBody>
          <a:bodyPr wrap="square" rtlCol="0">
            <a:spAutoFit/>
          </a:bodyPr>
          <a:lstStyle/>
          <a:p>
            <a:pPr algn="ctr"/>
            <a:r>
              <a:rPr lang="en-US" sz="1600" dirty="0" smtClean="0"/>
              <a:t>1</a:t>
            </a:r>
            <a:endParaRPr lang="en-US" sz="1600" dirty="0"/>
          </a:p>
        </p:txBody>
      </p:sp>
      <p:sp>
        <p:nvSpPr>
          <p:cNvPr id="101" name="TextBox 49"/>
          <p:cNvSpPr txBox="1"/>
          <p:nvPr/>
        </p:nvSpPr>
        <p:spPr>
          <a:xfrm>
            <a:off x="2507962" y="1103123"/>
            <a:ext cx="1752601" cy="276999"/>
          </a:xfrm>
          <a:prstGeom prst="rect">
            <a:avLst/>
          </a:prstGeom>
          <a:noFill/>
        </p:spPr>
        <p:txBody>
          <a:bodyPr wrap="square" rtlCol="0">
            <a:spAutoFit/>
          </a:bodyPr>
          <a:lstStyle/>
          <a:p>
            <a:pPr algn="ctr"/>
            <a:r>
              <a:rPr lang="en-US" sz="1200" b="1" dirty="0" smtClean="0">
                <a:solidFill>
                  <a:srgbClr val="0000CC"/>
                </a:solidFill>
              </a:rPr>
              <a:t>1</a:t>
            </a:r>
            <a:endParaRPr lang="en-US" sz="1200" b="1" dirty="0">
              <a:solidFill>
                <a:srgbClr val="0000CC"/>
              </a:solidFill>
            </a:endParaRPr>
          </a:p>
        </p:txBody>
      </p:sp>
      <p:sp>
        <p:nvSpPr>
          <p:cNvPr id="102" name="TextBox 52"/>
          <p:cNvSpPr txBox="1"/>
          <p:nvPr/>
        </p:nvSpPr>
        <p:spPr>
          <a:xfrm>
            <a:off x="4359208" y="981330"/>
            <a:ext cx="863600" cy="276999"/>
          </a:xfrm>
          <a:prstGeom prst="rect">
            <a:avLst/>
          </a:prstGeom>
          <a:noFill/>
        </p:spPr>
        <p:txBody>
          <a:bodyPr wrap="square" rtlCol="0">
            <a:spAutoFit/>
          </a:bodyPr>
          <a:lstStyle/>
          <a:p>
            <a:r>
              <a:rPr lang="en-US" sz="1200" dirty="0" smtClean="0"/>
              <a:t>=  100%</a:t>
            </a:r>
            <a:endParaRPr lang="en-US" sz="1200" dirty="0"/>
          </a:p>
        </p:txBody>
      </p:sp>
      <p:sp>
        <p:nvSpPr>
          <p:cNvPr id="103" name="矩形 102"/>
          <p:cNvSpPr/>
          <p:nvPr/>
        </p:nvSpPr>
        <p:spPr>
          <a:xfrm>
            <a:off x="726576" y="1480030"/>
            <a:ext cx="811504" cy="369332"/>
          </a:xfrm>
          <a:prstGeom prst="rect">
            <a:avLst/>
          </a:prstGeom>
        </p:spPr>
        <p:txBody>
          <a:bodyPr wrap="none">
            <a:spAutoFit/>
          </a:bodyPr>
          <a:lstStyle/>
          <a:p>
            <a:r>
              <a:rPr lang="en-US" altLang="zh-CN" b="1" dirty="0" smtClean="0"/>
              <a:t>Recall:</a:t>
            </a:r>
            <a:endParaRPr lang="zh-CN" altLang="en-US" dirty="0"/>
          </a:p>
        </p:txBody>
      </p:sp>
      <p:sp>
        <p:nvSpPr>
          <p:cNvPr id="104" name="Rectangle 42"/>
          <p:cNvSpPr/>
          <p:nvPr/>
        </p:nvSpPr>
        <p:spPr>
          <a:xfrm>
            <a:off x="2529111" y="1576795"/>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43"/>
          <p:cNvSpPr/>
          <p:nvPr/>
        </p:nvSpPr>
        <p:spPr>
          <a:xfrm>
            <a:off x="2503711" y="1794911"/>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45"/>
          <p:cNvCxnSpPr/>
          <p:nvPr/>
        </p:nvCxnSpPr>
        <p:spPr>
          <a:xfrm>
            <a:off x="2529111" y="1782852"/>
            <a:ext cx="1742285" cy="0"/>
          </a:xfrm>
          <a:prstGeom prst="line">
            <a:avLst/>
          </a:prstGeom>
        </p:spPr>
        <p:style>
          <a:lnRef idx="1">
            <a:schemeClr val="dk1"/>
          </a:lnRef>
          <a:fillRef idx="0">
            <a:schemeClr val="dk1"/>
          </a:fillRef>
          <a:effectRef idx="0">
            <a:schemeClr val="dk1"/>
          </a:effectRef>
          <a:fontRef idx="minor">
            <a:schemeClr val="tx1"/>
          </a:fontRef>
        </p:style>
      </p:cxnSp>
      <p:sp>
        <p:nvSpPr>
          <p:cNvPr id="107" name="TextBox 48"/>
          <p:cNvSpPr txBox="1"/>
          <p:nvPr/>
        </p:nvSpPr>
        <p:spPr>
          <a:xfrm>
            <a:off x="2676433" y="1481744"/>
            <a:ext cx="1441449" cy="338554"/>
          </a:xfrm>
          <a:prstGeom prst="rect">
            <a:avLst/>
          </a:prstGeom>
          <a:noFill/>
        </p:spPr>
        <p:txBody>
          <a:bodyPr wrap="square" rtlCol="0">
            <a:spAutoFit/>
          </a:bodyPr>
          <a:lstStyle/>
          <a:p>
            <a:pPr algn="ctr"/>
            <a:r>
              <a:rPr lang="en-US" sz="1600" dirty="0" smtClean="0"/>
              <a:t>1</a:t>
            </a:r>
            <a:endParaRPr lang="en-US" sz="1600" dirty="0"/>
          </a:p>
        </p:txBody>
      </p:sp>
      <p:sp>
        <p:nvSpPr>
          <p:cNvPr id="108" name="TextBox 49"/>
          <p:cNvSpPr txBox="1"/>
          <p:nvPr/>
        </p:nvSpPr>
        <p:spPr>
          <a:xfrm>
            <a:off x="2520856" y="1760984"/>
            <a:ext cx="1752601" cy="276999"/>
          </a:xfrm>
          <a:prstGeom prst="rect">
            <a:avLst/>
          </a:prstGeom>
          <a:noFill/>
        </p:spPr>
        <p:txBody>
          <a:bodyPr wrap="square" rtlCol="0">
            <a:spAutoFit/>
          </a:bodyPr>
          <a:lstStyle/>
          <a:p>
            <a:pPr algn="ctr"/>
            <a:r>
              <a:rPr lang="en-US" sz="1200" b="1" dirty="0" smtClean="0">
                <a:solidFill>
                  <a:srgbClr val="0000CC"/>
                </a:solidFill>
              </a:rPr>
              <a:t>4</a:t>
            </a:r>
            <a:endParaRPr lang="en-US" sz="1200" b="1" dirty="0">
              <a:solidFill>
                <a:srgbClr val="0000CC"/>
              </a:solidFill>
            </a:endParaRPr>
          </a:p>
        </p:txBody>
      </p:sp>
      <p:sp>
        <p:nvSpPr>
          <p:cNvPr id="109" name="TextBox 52"/>
          <p:cNvSpPr txBox="1"/>
          <p:nvPr/>
        </p:nvSpPr>
        <p:spPr>
          <a:xfrm>
            <a:off x="4372102" y="1639191"/>
            <a:ext cx="863600" cy="276999"/>
          </a:xfrm>
          <a:prstGeom prst="rect">
            <a:avLst/>
          </a:prstGeom>
          <a:noFill/>
        </p:spPr>
        <p:txBody>
          <a:bodyPr wrap="square" rtlCol="0">
            <a:spAutoFit/>
          </a:bodyPr>
          <a:lstStyle/>
          <a:p>
            <a:r>
              <a:rPr lang="en-US" sz="1200" dirty="0" smtClean="0"/>
              <a:t>=  25%</a:t>
            </a:r>
            <a:endParaRPr lang="en-US" sz="1200" dirty="0"/>
          </a:p>
        </p:txBody>
      </p:sp>
    </p:spTree>
    <p:extLst>
      <p:ext uri="{BB962C8B-B14F-4D97-AF65-F5344CB8AC3E}">
        <p14:creationId xmlns:p14="http://schemas.microsoft.com/office/powerpoint/2010/main" val="195022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0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4" grpId="0"/>
      <p:bldP spid="85" grpId="0"/>
      <p:bldP spid="86" grpId="0"/>
      <p:bldP spid="90" grpId="0" animBg="1"/>
      <p:bldP spid="91" grpId="0" animBg="1"/>
      <p:bldP spid="93" grpId="0"/>
      <p:bldP spid="94" grpId="0"/>
      <p:bldP spid="95" grpId="0"/>
      <p:bldP spid="96" grpId="0"/>
      <p:bldP spid="97" grpId="0" animBg="1"/>
      <p:bldP spid="98" grpId="0" animBg="1"/>
      <p:bldP spid="100" grpId="0"/>
      <p:bldP spid="101" grpId="0"/>
      <p:bldP spid="102" grpId="0"/>
      <p:bldP spid="103" grpId="0"/>
      <p:bldP spid="104" grpId="0" animBg="1"/>
      <p:bldP spid="105" grpId="0" animBg="1"/>
      <p:bldP spid="107" grpId="0"/>
      <p:bldP spid="108" grpId="0"/>
      <p:bldP spid="10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12464" y="149493"/>
            <a:ext cx="4953000" cy="1200329"/>
          </a:xfrm>
          <a:prstGeom prst="rect">
            <a:avLst/>
          </a:prstGeom>
          <a:noFill/>
        </p:spPr>
        <p:txBody>
          <a:bodyPr wrap="square" rtlCol="0">
            <a:spAutoFit/>
          </a:bodyPr>
          <a:lstStyle/>
          <a:p>
            <a:r>
              <a:rPr lang="en-US" sz="2400" dirty="0" smtClean="0"/>
              <a:t>Logistic regression:</a:t>
            </a:r>
          </a:p>
          <a:p>
            <a:r>
              <a:rPr lang="en-US" sz="2400" dirty="0" smtClean="0"/>
              <a:t>Predict 1 if </a:t>
            </a:r>
          </a:p>
          <a:p>
            <a:r>
              <a:rPr lang="en-US" sz="2400" dirty="0" smtClean="0"/>
              <a:t>Predict 0 if </a:t>
            </a:r>
          </a:p>
        </p:txBody>
      </p:sp>
      <p:pic>
        <p:nvPicPr>
          <p:cNvPr id="5" name="Picture 4"/>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141364" y="285105"/>
            <a:ext cx="1501140" cy="255270"/>
          </a:xfrm>
          <a:prstGeom prst="rect">
            <a:avLst/>
          </a:prstGeom>
        </p:spPr>
      </p:pic>
      <p:pic>
        <p:nvPicPr>
          <p:cNvPr id="9" name="Picture 8"/>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106313" y="631547"/>
            <a:ext cx="1236345" cy="255270"/>
          </a:xfrm>
          <a:prstGeom prst="rect">
            <a:avLst/>
          </a:prstGeom>
        </p:spPr>
      </p:pic>
      <p:pic>
        <p:nvPicPr>
          <p:cNvPr id="10" name="Picture 9"/>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2106312" y="1009005"/>
            <a:ext cx="1236345" cy="255270"/>
          </a:xfrm>
          <a:prstGeom prst="rect">
            <a:avLst/>
          </a:prstGeom>
        </p:spPr>
      </p:pic>
      <p:sp>
        <p:nvSpPr>
          <p:cNvPr id="42" name="TextBox 41"/>
          <p:cNvSpPr txBox="1"/>
          <p:nvPr/>
        </p:nvSpPr>
        <p:spPr>
          <a:xfrm>
            <a:off x="6204092" y="285751"/>
            <a:ext cx="1028416" cy="276999"/>
          </a:xfrm>
          <a:prstGeom prst="rect">
            <a:avLst/>
          </a:prstGeom>
          <a:noFill/>
        </p:spPr>
        <p:txBody>
          <a:bodyPr wrap="square" rtlCol="0">
            <a:spAutoFit/>
          </a:bodyPr>
          <a:lstStyle/>
          <a:p>
            <a:r>
              <a:rPr lang="en-US" sz="1200" dirty="0" smtClean="0"/>
              <a:t>precision    =</a:t>
            </a:r>
            <a:endParaRPr lang="en-US" sz="1200" dirty="0"/>
          </a:p>
        </p:txBody>
      </p:sp>
      <p:sp>
        <p:nvSpPr>
          <p:cNvPr id="43" name="Rectangle 42"/>
          <p:cNvSpPr/>
          <p:nvPr/>
        </p:nvSpPr>
        <p:spPr>
          <a:xfrm>
            <a:off x="7264400" y="241300"/>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7239000" y="459416"/>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7264400" y="447357"/>
            <a:ext cx="1742285" cy="0"/>
          </a:xfrm>
          <a:prstGeom prst="line">
            <a:avLst/>
          </a:prstGeom>
        </p:spPr>
        <p:style>
          <a:lnRef idx="1">
            <a:schemeClr val="dk1"/>
          </a:lnRef>
          <a:fillRef idx="0">
            <a:schemeClr val="dk1"/>
          </a:fillRef>
          <a:effectRef idx="0">
            <a:schemeClr val="dk1"/>
          </a:effectRef>
          <a:fontRef idx="minor">
            <a:schemeClr val="tx1"/>
          </a:fontRef>
        </p:style>
      </p:cxnSp>
      <p:sp>
        <p:nvSpPr>
          <p:cNvPr id="49" name="TextBox 48"/>
          <p:cNvSpPr txBox="1"/>
          <p:nvPr/>
        </p:nvSpPr>
        <p:spPr>
          <a:xfrm>
            <a:off x="7414817" y="188926"/>
            <a:ext cx="1441449" cy="276999"/>
          </a:xfrm>
          <a:prstGeom prst="rect">
            <a:avLst/>
          </a:prstGeom>
          <a:noFill/>
        </p:spPr>
        <p:txBody>
          <a:bodyPr wrap="square" rtlCol="0">
            <a:spAutoFit/>
          </a:bodyPr>
          <a:lstStyle/>
          <a:p>
            <a:pPr algn="ctr"/>
            <a:r>
              <a:rPr lang="en-US" sz="1200" dirty="0" smtClean="0"/>
              <a:t>true positives</a:t>
            </a:r>
            <a:endParaRPr lang="en-US" sz="1200" dirty="0"/>
          </a:p>
        </p:txBody>
      </p:sp>
      <p:sp>
        <p:nvSpPr>
          <p:cNvPr id="50" name="TextBox 49"/>
          <p:cNvSpPr txBox="1"/>
          <p:nvPr/>
        </p:nvSpPr>
        <p:spPr>
          <a:xfrm>
            <a:off x="7264400" y="389751"/>
            <a:ext cx="1752601" cy="276999"/>
          </a:xfrm>
          <a:prstGeom prst="rect">
            <a:avLst/>
          </a:prstGeom>
          <a:noFill/>
        </p:spPr>
        <p:txBody>
          <a:bodyPr wrap="square" rtlCol="0">
            <a:spAutoFit/>
          </a:bodyPr>
          <a:lstStyle/>
          <a:p>
            <a:pPr algn="ctr"/>
            <a:r>
              <a:rPr lang="en-US" sz="1200" b="1" dirty="0">
                <a:solidFill>
                  <a:srgbClr val="0000CC"/>
                </a:solidFill>
              </a:rPr>
              <a:t>n</a:t>
            </a:r>
            <a:r>
              <a:rPr lang="en-US" sz="1200" b="1" dirty="0" smtClean="0">
                <a:solidFill>
                  <a:srgbClr val="0000CC"/>
                </a:solidFill>
              </a:rPr>
              <a:t>o. of predicted positive</a:t>
            </a:r>
            <a:endParaRPr lang="en-US" sz="1200" b="1" dirty="0">
              <a:solidFill>
                <a:srgbClr val="0000CC"/>
              </a:solidFill>
            </a:endParaRPr>
          </a:p>
        </p:txBody>
      </p:sp>
      <p:sp>
        <p:nvSpPr>
          <p:cNvPr id="53" name="TextBox 52"/>
          <p:cNvSpPr txBox="1"/>
          <p:nvPr/>
        </p:nvSpPr>
        <p:spPr>
          <a:xfrm>
            <a:off x="6400800" y="742950"/>
            <a:ext cx="863600" cy="276999"/>
          </a:xfrm>
          <a:prstGeom prst="rect">
            <a:avLst/>
          </a:prstGeom>
          <a:noFill/>
        </p:spPr>
        <p:txBody>
          <a:bodyPr wrap="square" rtlCol="0">
            <a:spAutoFit/>
          </a:bodyPr>
          <a:lstStyle/>
          <a:p>
            <a:r>
              <a:rPr lang="en-US" sz="1200" dirty="0" smtClean="0"/>
              <a:t>recall     =</a:t>
            </a:r>
            <a:endParaRPr lang="en-US" sz="1200" dirty="0"/>
          </a:p>
        </p:txBody>
      </p:sp>
      <p:sp>
        <p:nvSpPr>
          <p:cNvPr id="54" name="Rectangle 53"/>
          <p:cNvSpPr/>
          <p:nvPr/>
        </p:nvSpPr>
        <p:spPr>
          <a:xfrm>
            <a:off x="7232508" y="698500"/>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7207108" y="916616"/>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p:nvPr/>
        </p:nvCxnSpPr>
        <p:spPr>
          <a:xfrm>
            <a:off x="7232508" y="904557"/>
            <a:ext cx="1742285" cy="0"/>
          </a:xfrm>
          <a:prstGeom prst="line">
            <a:avLst/>
          </a:prstGeom>
        </p:spPr>
        <p:style>
          <a:lnRef idx="1">
            <a:schemeClr val="dk1"/>
          </a:lnRef>
          <a:fillRef idx="0">
            <a:schemeClr val="dk1"/>
          </a:fillRef>
          <a:effectRef idx="0">
            <a:schemeClr val="dk1"/>
          </a:effectRef>
          <a:fontRef idx="minor">
            <a:schemeClr val="tx1"/>
          </a:fontRef>
        </p:style>
      </p:cxnSp>
      <p:sp>
        <p:nvSpPr>
          <p:cNvPr id="57" name="TextBox 56"/>
          <p:cNvSpPr txBox="1"/>
          <p:nvPr/>
        </p:nvSpPr>
        <p:spPr>
          <a:xfrm>
            <a:off x="7382925" y="646126"/>
            <a:ext cx="1441449" cy="276999"/>
          </a:xfrm>
          <a:prstGeom prst="rect">
            <a:avLst/>
          </a:prstGeom>
          <a:noFill/>
        </p:spPr>
        <p:txBody>
          <a:bodyPr wrap="square" rtlCol="0">
            <a:spAutoFit/>
          </a:bodyPr>
          <a:lstStyle/>
          <a:p>
            <a:pPr algn="ctr"/>
            <a:r>
              <a:rPr lang="en-US" sz="1200" dirty="0"/>
              <a:t>t</a:t>
            </a:r>
            <a:r>
              <a:rPr lang="en-US" sz="1200" dirty="0" smtClean="0"/>
              <a:t>rue positives</a:t>
            </a:r>
            <a:endParaRPr lang="en-US" sz="1200" dirty="0"/>
          </a:p>
        </p:txBody>
      </p:sp>
      <p:sp>
        <p:nvSpPr>
          <p:cNvPr id="58" name="TextBox 57"/>
          <p:cNvSpPr txBox="1"/>
          <p:nvPr/>
        </p:nvSpPr>
        <p:spPr>
          <a:xfrm>
            <a:off x="7232508" y="846951"/>
            <a:ext cx="1752601" cy="276999"/>
          </a:xfrm>
          <a:prstGeom prst="rect">
            <a:avLst/>
          </a:prstGeom>
          <a:noFill/>
        </p:spPr>
        <p:txBody>
          <a:bodyPr wrap="square" rtlCol="0">
            <a:spAutoFit/>
          </a:bodyPr>
          <a:lstStyle/>
          <a:p>
            <a:pPr algn="ctr"/>
            <a:r>
              <a:rPr lang="en-US" sz="1200" b="1" dirty="0">
                <a:solidFill>
                  <a:schemeClr val="accent6">
                    <a:lumMod val="75000"/>
                  </a:schemeClr>
                </a:solidFill>
              </a:rPr>
              <a:t>n</a:t>
            </a:r>
            <a:r>
              <a:rPr lang="en-US" sz="1200" b="1" dirty="0" smtClean="0">
                <a:solidFill>
                  <a:schemeClr val="accent6">
                    <a:lumMod val="75000"/>
                  </a:schemeClr>
                </a:solidFill>
              </a:rPr>
              <a:t>o. of actual positive</a:t>
            </a:r>
            <a:endParaRPr lang="en-US" sz="1200" b="1" dirty="0">
              <a:solidFill>
                <a:schemeClr val="accent6">
                  <a:lumMod val="75000"/>
                </a:schemeClr>
              </a:solidFill>
            </a:endParaRPr>
          </a:p>
        </p:txBody>
      </p:sp>
      <p:pic>
        <p:nvPicPr>
          <p:cNvPr id="45" name="图片 44"/>
          <p:cNvPicPr>
            <a:picLocks noChangeAspect="1"/>
          </p:cNvPicPr>
          <p:nvPr/>
        </p:nvPicPr>
        <p:blipFill rotWithShape="1">
          <a:blip r:embed="rId8" cstate="print">
            <a:extLst>
              <a:ext uri="{28A0092B-C50C-407E-A947-70E740481C1C}">
                <a14:useLocalDpi xmlns:a14="http://schemas.microsoft.com/office/drawing/2010/main" val="0"/>
              </a:ext>
            </a:extLst>
          </a:blip>
          <a:srcRect l="8734" t="5869" r="7419" b="7472"/>
          <a:stretch/>
        </p:blipFill>
        <p:spPr>
          <a:xfrm>
            <a:off x="2209800" y="2608527"/>
            <a:ext cx="3657600" cy="2362200"/>
          </a:xfrm>
          <a:prstGeom prst="rect">
            <a:avLst/>
          </a:prstGeom>
        </p:spPr>
      </p:pic>
      <p:grpSp>
        <p:nvGrpSpPr>
          <p:cNvPr id="47" name="组合 46"/>
          <p:cNvGrpSpPr/>
          <p:nvPr/>
        </p:nvGrpSpPr>
        <p:grpSpPr>
          <a:xfrm>
            <a:off x="2943594" y="2519218"/>
            <a:ext cx="2407206" cy="2350186"/>
            <a:chOff x="2895600" y="133350"/>
            <a:chExt cx="3784434" cy="4434674"/>
          </a:xfrm>
        </p:grpSpPr>
        <p:cxnSp>
          <p:nvCxnSpPr>
            <p:cNvPr id="48" name="Straight Connector 25"/>
            <p:cNvCxnSpPr/>
            <p:nvPr/>
          </p:nvCxnSpPr>
          <p:spPr>
            <a:xfrm flipV="1">
              <a:off x="4698834" y="133350"/>
              <a:ext cx="0" cy="4434674"/>
            </a:xfrm>
            <a:prstGeom prst="line">
              <a:avLst/>
            </a:prstGeom>
            <a:ln w="38100">
              <a:tailEnd type="arrow" w="lg" len="med"/>
            </a:ln>
          </p:spPr>
          <p:style>
            <a:lnRef idx="3">
              <a:schemeClr val="accent1"/>
            </a:lnRef>
            <a:fillRef idx="0">
              <a:schemeClr val="accent1"/>
            </a:fillRef>
            <a:effectRef idx="2">
              <a:schemeClr val="accent1"/>
            </a:effectRef>
            <a:fontRef idx="minor">
              <a:schemeClr val="tx1"/>
            </a:fontRef>
          </p:style>
        </p:cxnSp>
        <p:cxnSp>
          <p:nvCxnSpPr>
            <p:cNvPr id="51" name="Straight Connector 26"/>
            <p:cNvCxnSpPr/>
            <p:nvPr/>
          </p:nvCxnSpPr>
          <p:spPr>
            <a:xfrm>
              <a:off x="2895600" y="4568024"/>
              <a:ext cx="3784434" cy="0"/>
            </a:xfrm>
            <a:prstGeom prst="line">
              <a:avLst/>
            </a:prstGeom>
            <a:ln w="38100">
              <a:tailEnd type="arrow" w="lg" len="med"/>
            </a:ln>
          </p:spPr>
          <p:style>
            <a:lnRef idx="3">
              <a:schemeClr val="accent1"/>
            </a:lnRef>
            <a:fillRef idx="0">
              <a:schemeClr val="accent1"/>
            </a:fillRef>
            <a:effectRef idx="2">
              <a:schemeClr val="accent1"/>
            </a:effectRef>
            <a:fontRef idx="minor">
              <a:schemeClr val="tx1"/>
            </a:fontRef>
          </p:style>
        </p:cxnSp>
        <p:cxnSp>
          <p:nvCxnSpPr>
            <p:cNvPr id="52" name="Straight Connector 30"/>
            <p:cNvCxnSpPr/>
            <p:nvPr/>
          </p:nvCxnSpPr>
          <p:spPr>
            <a:xfrm>
              <a:off x="4578693" y="388125"/>
              <a:ext cx="228600"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59" name="TextBox 31"/>
            <p:cNvSpPr txBox="1"/>
            <p:nvPr/>
          </p:nvSpPr>
          <p:spPr>
            <a:xfrm>
              <a:off x="3793480" y="576779"/>
              <a:ext cx="381000" cy="369332"/>
            </a:xfrm>
            <a:prstGeom prst="rect">
              <a:avLst/>
            </a:prstGeom>
            <a:noFill/>
          </p:spPr>
          <p:txBody>
            <a:bodyPr wrap="square" rtlCol="0">
              <a:spAutoFit/>
            </a:bodyPr>
            <a:lstStyle/>
            <a:p>
              <a:r>
                <a:rPr lang="en-US" dirty="0" smtClean="0"/>
                <a:t>1</a:t>
              </a:r>
              <a:endParaRPr lang="en-US" dirty="0"/>
            </a:p>
          </p:txBody>
        </p:sp>
        <p:cxnSp>
          <p:nvCxnSpPr>
            <p:cNvPr id="60" name="Straight Connector 32"/>
            <p:cNvCxnSpPr/>
            <p:nvPr/>
          </p:nvCxnSpPr>
          <p:spPr>
            <a:xfrm>
              <a:off x="4586313" y="2480260"/>
              <a:ext cx="228600"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61" name="TextBox 33"/>
            <p:cNvSpPr txBox="1"/>
            <p:nvPr/>
          </p:nvSpPr>
          <p:spPr>
            <a:xfrm>
              <a:off x="3702578" y="2179145"/>
              <a:ext cx="943805" cy="748883"/>
            </a:xfrm>
            <a:prstGeom prst="rect">
              <a:avLst/>
            </a:prstGeom>
            <a:noFill/>
          </p:spPr>
          <p:txBody>
            <a:bodyPr wrap="square" rtlCol="0">
              <a:spAutoFit/>
            </a:bodyPr>
            <a:lstStyle/>
            <a:p>
              <a:r>
                <a:rPr lang="en-US" dirty="0" smtClean="0"/>
                <a:t>0.5</a:t>
              </a:r>
              <a:endParaRPr lang="en-US" dirty="0"/>
            </a:p>
          </p:txBody>
        </p:sp>
      </p:grpSp>
      <p:sp>
        <p:nvSpPr>
          <p:cNvPr id="8" name="矩形 7"/>
          <p:cNvSpPr/>
          <p:nvPr/>
        </p:nvSpPr>
        <p:spPr>
          <a:xfrm>
            <a:off x="2209800" y="2519218"/>
            <a:ext cx="3657600" cy="2129073"/>
          </a:xfrm>
          <a:prstGeom prst="rect">
            <a:avLst/>
          </a:prstGeom>
          <a:solidFill>
            <a:srgbClr val="FF0000">
              <a:alpha val="18000"/>
            </a:srgb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2" name="矩形 61"/>
          <p:cNvSpPr/>
          <p:nvPr/>
        </p:nvSpPr>
        <p:spPr>
          <a:xfrm>
            <a:off x="2209800" y="4675331"/>
            <a:ext cx="3657600" cy="353650"/>
          </a:xfrm>
          <a:prstGeom prst="rect">
            <a:avLst/>
          </a:prstGeom>
          <a:solidFill>
            <a:srgbClr val="00B050">
              <a:alpha val="24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pic>
        <p:nvPicPr>
          <p:cNvPr id="14" name="图片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29532" y="1112088"/>
            <a:ext cx="2428391" cy="2116451"/>
          </a:xfrm>
          <a:prstGeom prst="rect">
            <a:avLst/>
          </a:prstGeom>
        </p:spPr>
      </p:pic>
      <p:cxnSp>
        <p:nvCxnSpPr>
          <p:cNvPr id="18" name="直接连接符 17"/>
          <p:cNvCxnSpPr/>
          <p:nvPr/>
        </p:nvCxnSpPr>
        <p:spPr>
          <a:xfrm>
            <a:off x="2988964" y="554744"/>
            <a:ext cx="353693" cy="332073"/>
          </a:xfrm>
          <a:prstGeom prst="line">
            <a:avLst/>
          </a:prstGeom>
          <a:ln w="5715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76" name="直接连接符 75"/>
          <p:cNvCxnSpPr/>
          <p:nvPr/>
        </p:nvCxnSpPr>
        <p:spPr>
          <a:xfrm>
            <a:off x="2959550" y="955955"/>
            <a:ext cx="353693" cy="332073"/>
          </a:xfrm>
          <a:prstGeom prst="line">
            <a:avLst/>
          </a:prstGeom>
          <a:ln w="57150">
            <a:solidFill>
              <a:srgbClr val="FF0000"/>
            </a:solidFill>
          </a:ln>
        </p:spPr>
        <p:style>
          <a:lnRef idx="3">
            <a:schemeClr val="accent2"/>
          </a:lnRef>
          <a:fillRef idx="0">
            <a:schemeClr val="accent2"/>
          </a:fillRef>
          <a:effectRef idx="2">
            <a:schemeClr val="accent2"/>
          </a:effectRef>
          <a:fontRef idx="minor">
            <a:schemeClr val="tx1"/>
          </a:fontRef>
        </p:style>
      </p:cxnSp>
      <p:sp>
        <p:nvSpPr>
          <p:cNvPr id="19" name="文本框 18"/>
          <p:cNvSpPr txBox="1"/>
          <p:nvPr/>
        </p:nvSpPr>
        <p:spPr>
          <a:xfrm>
            <a:off x="3443780" y="501978"/>
            <a:ext cx="1096981" cy="523220"/>
          </a:xfrm>
          <a:prstGeom prst="rect">
            <a:avLst/>
          </a:prstGeom>
          <a:noFill/>
        </p:spPr>
        <p:txBody>
          <a:bodyPr wrap="square" rtlCol="0">
            <a:spAutoFit/>
          </a:bodyPr>
          <a:lstStyle/>
          <a:p>
            <a:r>
              <a:rPr lang="en-US" altLang="zh-CN" sz="2800" b="1" dirty="0" smtClean="0">
                <a:solidFill>
                  <a:srgbClr val="FF0000"/>
                </a:solidFill>
              </a:rPr>
              <a:t>0.1</a:t>
            </a:r>
            <a:endParaRPr lang="zh-CN" altLang="en-US" sz="2800" b="1" dirty="0">
              <a:solidFill>
                <a:srgbClr val="FF0000"/>
              </a:solidFill>
            </a:endParaRPr>
          </a:p>
        </p:txBody>
      </p:sp>
      <p:sp>
        <p:nvSpPr>
          <p:cNvPr id="77" name="文本框 76"/>
          <p:cNvSpPr txBox="1"/>
          <p:nvPr/>
        </p:nvSpPr>
        <p:spPr>
          <a:xfrm>
            <a:off x="3443780" y="872188"/>
            <a:ext cx="1198724" cy="523220"/>
          </a:xfrm>
          <a:prstGeom prst="rect">
            <a:avLst/>
          </a:prstGeom>
          <a:noFill/>
        </p:spPr>
        <p:txBody>
          <a:bodyPr wrap="square" rtlCol="0">
            <a:spAutoFit/>
          </a:bodyPr>
          <a:lstStyle/>
          <a:p>
            <a:r>
              <a:rPr lang="en-US" altLang="zh-CN" sz="2800" b="1" dirty="0" smtClean="0">
                <a:solidFill>
                  <a:srgbClr val="FF0000"/>
                </a:solidFill>
              </a:rPr>
              <a:t>0.1</a:t>
            </a:r>
            <a:endParaRPr lang="zh-CN" altLang="en-US" sz="2800" b="1" dirty="0">
              <a:solidFill>
                <a:srgbClr val="FF0000"/>
              </a:solidFill>
            </a:endParaRPr>
          </a:p>
        </p:txBody>
      </p:sp>
      <p:sp>
        <p:nvSpPr>
          <p:cNvPr id="36" name="椭圆 35"/>
          <p:cNvSpPr/>
          <p:nvPr/>
        </p:nvSpPr>
        <p:spPr>
          <a:xfrm>
            <a:off x="2659116" y="4831304"/>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7" name="椭圆 36"/>
          <p:cNvSpPr/>
          <p:nvPr/>
        </p:nvSpPr>
        <p:spPr>
          <a:xfrm>
            <a:off x="2867886" y="4831304"/>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8" name="椭圆 37"/>
          <p:cNvSpPr/>
          <p:nvPr/>
        </p:nvSpPr>
        <p:spPr>
          <a:xfrm>
            <a:off x="3167601" y="4832217"/>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9" name="椭圆 38"/>
          <p:cNvSpPr/>
          <p:nvPr/>
        </p:nvSpPr>
        <p:spPr>
          <a:xfrm>
            <a:off x="3757065" y="4759134"/>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0" name="椭圆 39"/>
          <p:cNvSpPr/>
          <p:nvPr/>
        </p:nvSpPr>
        <p:spPr>
          <a:xfrm>
            <a:off x="3916211" y="4489281"/>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椭圆 40"/>
          <p:cNvSpPr/>
          <p:nvPr/>
        </p:nvSpPr>
        <p:spPr>
          <a:xfrm>
            <a:off x="3959615" y="4213883"/>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3" name="椭圆 62"/>
          <p:cNvSpPr/>
          <p:nvPr/>
        </p:nvSpPr>
        <p:spPr>
          <a:xfrm>
            <a:off x="4010681" y="3915105"/>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4" name="椭圆 63"/>
          <p:cNvSpPr/>
          <p:nvPr/>
        </p:nvSpPr>
        <p:spPr>
          <a:xfrm>
            <a:off x="4101154" y="3417464"/>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5" name="椭圆 64"/>
          <p:cNvSpPr/>
          <p:nvPr/>
        </p:nvSpPr>
        <p:spPr>
          <a:xfrm>
            <a:off x="4131582" y="3207663"/>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6" name="椭圆 65"/>
          <p:cNvSpPr/>
          <p:nvPr/>
        </p:nvSpPr>
        <p:spPr>
          <a:xfrm>
            <a:off x="4188784" y="2968113"/>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7" name="椭圆 66"/>
          <p:cNvSpPr/>
          <p:nvPr/>
        </p:nvSpPr>
        <p:spPr>
          <a:xfrm>
            <a:off x="4281097" y="2749954"/>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8" name="椭圆 67"/>
          <p:cNvSpPr/>
          <p:nvPr/>
        </p:nvSpPr>
        <p:spPr>
          <a:xfrm>
            <a:off x="4409297" y="2652752"/>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9" name="椭圆 68"/>
          <p:cNvSpPr/>
          <p:nvPr/>
        </p:nvSpPr>
        <p:spPr>
          <a:xfrm>
            <a:off x="4614630" y="2621164"/>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0" name="椭圆 69"/>
          <p:cNvSpPr/>
          <p:nvPr/>
        </p:nvSpPr>
        <p:spPr>
          <a:xfrm>
            <a:off x="4864342" y="2623063"/>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1" name="椭圆 70"/>
          <p:cNvSpPr/>
          <p:nvPr/>
        </p:nvSpPr>
        <p:spPr>
          <a:xfrm>
            <a:off x="5176762" y="2614652"/>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2" name="椭圆 71"/>
          <p:cNvSpPr/>
          <p:nvPr/>
        </p:nvSpPr>
        <p:spPr>
          <a:xfrm>
            <a:off x="4156495" y="3090833"/>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3" name="椭圆 72"/>
          <p:cNvSpPr/>
          <p:nvPr/>
        </p:nvSpPr>
        <p:spPr>
          <a:xfrm>
            <a:off x="3942824" y="4338981"/>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4" name="椭圆 73"/>
          <p:cNvSpPr/>
          <p:nvPr/>
        </p:nvSpPr>
        <p:spPr>
          <a:xfrm>
            <a:off x="3989321" y="4083089"/>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5" name="矩形 74"/>
          <p:cNvSpPr/>
          <p:nvPr/>
        </p:nvSpPr>
        <p:spPr>
          <a:xfrm>
            <a:off x="388268" y="2609501"/>
            <a:ext cx="1510735" cy="369332"/>
          </a:xfrm>
          <a:prstGeom prst="rect">
            <a:avLst/>
          </a:prstGeom>
        </p:spPr>
        <p:txBody>
          <a:bodyPr wrap="none">
            <a:spAutoFit/>
          </a:bodyPr>
          <a:lstStyle/>
          <a:p>
            <a:r>
              <a:rPr lang="en-US" altLang="zh-CN" b="1" dirty="0" smtClean="0">
                <a:solidFill>
                  <a:srgbClr val="FF0000"/>
                </a:solidFill>
              </a:rPr>
              <a:t>Ground truth:</a:t>
            </a:r>
            <a:endParaRPr lang="zh-CN" altLang="en-US" b="1" dirty="0">
              <a:solidFill>
                <a:srgbClr val="FF0000"/>
              </a:solidFill>
            </a:endParaRPr>
          </a:p>
        </p:txBody>
      </p:sp>
      <p:sp>
        <p:nvSpPr>
          <p:cNvPr id="78" name="矩形 77"/>
          <p:cNvSpPr/>
          <p:nvPr/>
        </p:nvSpPr>
        <p:spPr>
          <a:xfrm>
            <a:off x="695334" y="2953740"/>
            <a:ext cx="949299" cy="369332"/>
          </a:xfrm>
          <a:prstGeom prst="rect">
            <a:avLst/>
          </a:prstGeom>
        </p:spPr>
        <p:txBody>
          <a:bodyPr wrap="none">
            <a:spAutoFit/>
          </a:bodyPr>
          <a:lstStyle/>
          <a:p>
            <a:r>
              <a:rPr lang="en-US" altLang="zh-CN" dirty="0" smtClean="0"/>
              <a:t>Cancer: </a:t>
            </a:r>
            <a:endParaRPr lang="zh-CN" altLang="en-US" dirty="0"/>
          </a:p>
        </p:txBody>
      </p:sp>
      <p:sp>
        <p:nvSpPr>
          <p:cNvPr id="79" name="矩形 78"/>
          <p:cNvSpPr/>
          <p:nvPr/>
        </p:nvSpPr>
        <p:spPr>
          <a:xfrm>
            <a:off x="253008" y="3335125"/>
            <a:ext cx="1384995" cy="369332"/>
          </a:xfrm>
          <a:prstGeom prst="rect">
            <a:avLst/>
          </a:prstGeom>
        </p:spPr>
        <p:txBody>
          <a:bodyPr wrap="none">
            <a:spAutoFit/>
          </a:bodyPr>
          <a:lstStyle/>
          <a:p>
            <a:r>
              <a:rPr lang="en-US" altLang="zh-CN" dirty="0" smtClean="0"/>
              <a:t>Non-cancer: </a:t>
            </a:r>
            <a:endParaRPr lang="zh-CN" altLang="en-US" dirty="0"/>
          </a:p>
        </p:txBody>
      </p:sp>
      <p:sp>
        <p:nvSpPr>
          <p:cNvPr id="80" name="矩形 79"/>
          <p:cNvSpPr/>
          <p:nvPr/>
        </p:nvSpPr>
        <p:spPr>
          <a:xfrm>
            <a:off x="1512686" y="2946143"/>
            <a:ext cx="301686" cy="369332"/>
          </a:xfrm>
          <a:prstGeom prst="rect">
            <a:avLst/>
          </a:prstGeom>
        </p:spPr>
        <p:txBody>
          <a:bodyPr wrap="none">
            <a:spAutoFit/>
          </a:bodyPr>
          <a:lstStyle/>
          <a:p>
            <a:r>
              <a:rPr lang="en-US" altLang="zh-CN" dirty="0" smtClean="0"/>
              <a:t>4</a:t>
            </a:r>
            <a:endParaRPr lang="zh-CN" altLang="en-US" dirty="0"/>
          </a:p>
        </p:txBody>
      </p:sp>
      <p:sp>
        <p:nvSpPr>
          <p:cNvPr id="81" name="矩形 80"/>
          <p:cNvSpPr/>
          <p:nvPr/>
        </p:nvSpPr>
        <p:spPr>
          <a:xfrm>
            <a:off x="1453727" y="3346725"/>
            <a:ext cx="418704" cy="369332"/>
          </a:xfrm>
          <a:prstGeom prst="rect">
            <a:avLst/>
          </a:prstGeom>
        </p:spPr>
        <p:txBody>
          <a:bodyPr wrap="none">
            <a:spAutoFit/>
          </a:bodyPr>
          <a:lstStyle/>
          <a:p>
            <a:r>
              <a:rPr lang="en-US" altLang="zh-CN" dirty="0" smtClean="0"/>
              <a:t>14</a:t>
            </a:r>
            <a:endParaRPr lang="zh-CN" altLang="en-US" dirty="0"/>
          </a:p>
        </p:txBody>
      </p:sp>
      <p:graphicFrame>
        <p:nvGraphicFramePr>
          <p:cNvPr id="82" name="表格 81"/>
          <p:cNvGraphicFramePr>
            <a:graphicFrameLocks noGrp="1"/>
          </p:cNvGraphicFramePr>
          <p:nvPr/>
        </p:nvGraphicFramePr>
        <p:xfrm>
          <a:off x="6934200" y="3335125"/>
          <a:ext cx="1828800" cy="1635602"/>
        </p:xfrm>
        <a:graphic>
          <a:graphicData uri="http://schemas.openxmlformats.org/drawingml/2006/table">
            <a:tbl>
              <a:tblPr firstRow="1" bandRow="1">
                <a:tableStyleId>{8799B23B-EC83-4686-B30A-512413B5E67A}</a:tableStyleId>
              </a:tblPr>
              <a:tblGrid>
                <a:gridCol w="914400"/>
                <a:gridCol w="914400"/>
              </a:tblGrid>
              <a:tr h="817801">
                <a:tc>
                  <a:txBody>
                    <a:bodyPr/>
                    <a:lstStyle/>
                    <a:p>
                      <a:pPr algn="ctr"/>
                      <a:endParaRPr lang="zh-CN" altLang="en-US" dirty="0"/>
                    </a:p>
                  </a:txBody>
                  <a:tcPr anchor="ctr">
                    <a:solidFill>
                      <a:srgbClr val="92D050"/>
                    </a:solidFill>
                  </a:tcPr>
                </a:tc>
                <a:tc>
                  <a:txBody>
                    <a:bodyPr/>
                    <a:lstStyle/>
                    <a:p>
                      <a:pPr algn="ctr"/>
                      <a:endParaRPr lang="zh-CN" altLang="en-US" dirty="0"/>
                    </a:p>
                  </a:txBody>
                  <a:tcPr anchor="ctr">
                    <a:solidFill>
                      <a:srgbClr val="FF0000"/>
                    </a:solidFill>
                  </a:tcPr>
                </a:tc>
              </a:tr>
              <a:tr h="817801">
                <a:tc>
                  <a:txBody>
                    <a:bodyPr/>
                    <a:lstStyle/>
                    <a:p>
                      <a:pPr algn="ctr"/>
                      <a:endParaRPr lang="zh-CN" altLang="en-US" dirty="0"/>
                    </a:p>
                  </a:txBody>
                  <a:tcPr anchor="ctr">
                    <a:solidFill>
                      <a:srgbClr val="FF0000">
                        <a:alpha val="20000"/>
                      </a:srgbClr>
                    </a:solidFill>
                  </a:tcPr>
                </a:tc>
                <a:tc>
                  <a:txBody>
                    <a:bodyPr/>
                    <a:lstStyle/>
                    <a:p>
                      <a:pPr algn="ctr"/>
                      <a:endParaRPr lang="zh-CN" altLang="en-US" dirty="0"/>
                    </a:p>
                  </a:txBody>
                  <a:tcPr anchor="ctr">
                    <a:solidFill>
                      <a:srgbClr val="00CC00">
                        <a:alpha val="20000"/>
                      </a:srgbClr>
                    </a:solidFill>
                  </a:tcPr>
                </a:tc>
              </a:tr>
            </a:tbl>
          </a:graphicData>
        </a:graphic>
      </p:graphicFrame>
      <p:sp>
        <p:nvSpPr>
          <p:cNvPr id="83" name="矩形 82"/>
          <p:cNvSpPr/>
          <p:nvPr/>
        </p:nvSpPr>
        <p:spPr>
          <a:xfrm>
            <a:off x="7095827" y="3218505"/>
            <a:ext cx="574196" cy="1015663"/>
          </a:xfrm>
          <a:prstGeom prst="rect">
            <a:avLst/>
          </a:prstGeom>
        </p:spPr>
        <p:txBody>
          <a:bodyPr wrap="none">
            <a:spAutoFit/>
          </a:bodyPr>
          <a:lstStyle/>
          <a:p>
            <a:r>
              <a:rPr lang="en-US" altLang="zh-CN" sz="6000" b="1" dirty="0" smtClean="0">
                <a:solidFill>
                  <a:prstClr val="black"/>
                </a:solidFill>
              </a:rPr>
              <a:t>4</a:t>
            </a:r>
            <a:endParaRPr lang="zh-CN" altLang="en-US" sz="6000" b="1" dirty="0">
              <a:solidFill>
                <a:prstClr val="black"/>
              </a:solidFill>
            </a:endParaRPr>
          </a:p>
        </p:txBody>
      </p:sp>
      <p:sp>
        <p:nvSpPr>
          <p:cNvPr id="84" name="矩形 83"/>
          <p:cNvSpPr/>
          <p:nvPr/>
        </p:nvSpPr>
        <p:spPr>
          <a:xfrm>
            <a:off x="7817196" y="3208225"/>
            <a:ext cx="963725" cy="1015663"/>
          </a:xfrm>
          <a:prstGeom prst="rect">
            <a:avLst/>
          </a:prstGeom>
        </p:spPr>
        <p:txBody>
          <a:bodyPr wrap="none">
            <a:spAutoFit/>
          </a:bodyPr>
          <a:lstStyle/>
          <a:p>
            <a:r>
              <a:rPr lang="en-US" altLang="zh-CN" sz="6000" b="1" dirty="0" smtClean="0">
                <a:solidFill>
                  <a:prstClr val="black"/>
                </a:solidFill>
              </a:rPr>
              <a:t>10</a:t>
            </a:r>
            <a:endParaRPr lang="zh-CN" altLang="en-US" sz="6000" b="1" dirty="0">
              <a:solidFill>
                <a:prstClr val="black"/>
              </a:solidFill>
            </a:endParaRPr>
          </a:p>
        </p:txBody>
      </p:sp>
      <p:sp>
        <p:nvSpPr>
          <p:cNvPr id="85" name="矩形 84"/>
          <p:cNvSpPr/>
          <p:nvPr/>
        </p:nvSpPr>
        <p:spPr>
          <a:xfrm>
            <a:off x="8049220" y="4047977"/>
            <a:ext cx="574196" cy="1015663"/>
          </a:xfrm>
          <a:prstGeom prst="rect">
            <a:avLst/>
          </a:prstGeom>
        </p:spPr>
        <p:txBody>
          <a:bodyPr wrap="none">
            <a:spAutoFit/>
          </a:bodyPr>
          <a:lstStyle/>
          <a:p>
            <a:r>
              <a:rPr lang="en-US" altLang="zh-CN" sz="6000" b="1" dirty="0" smtClean="0">
                <a:solidFill>
                  <a:prstClr val="black"/>
                </a:solidFill>
              </a:rPr>
              <a:t>4</a:t>
            </a:r>
            <a:endParaRPr lang="zh-CN" altLang="en-US" sz="6000" b="1" dirty="0">
              <a:solidFill>
                <a:prstClr val="black"/>
              </a:solidFill>
            </a:endParaRPr>
          </a:p>
        </p:txBody>
      </p:sp>
      <p:sp>
        <p:nvSpPr>
          <p:cNvPr id="86" name="矩形 85"/>
          <p:cNvSpPr/>
          <p:nvPr/>
        </p:nvSpPr>
        <p:spPr>
          <a:xfrm>
            <a:off x="7127567" y="4047978"/>
            <a:ext cx="574196" cy="1015663"/>
          </a:xfrm>
          <a:prstGeom prst="rect">
            <a:avLst/>
          </a:prstGeom>
        </p:spPr>
        <p:txBody>
          <a:bodyPr wrap="none">
            <a:spAutoFit/>
          </a:bodyPr>
          <a:lstStyle/>
          <a:p>
            <a:r>
              <a:rPr lang="en-US" altLang="zh-CN" sz="6000" b="1" dirty="0" smtClean="0">
                <a:solidFill>
                  <a:prstClr val="black"/>
                </a:solidFill>
              </a:rPr>
              <a:t>0</a:t>
            </a:r>
            <a:endParaRPr lang="zh-CN" altLang="en-US" sz="6000" b="1" dirty="0">
              <a:solidFill>
                <a:prstClr val="black"/>
              </a:solidFill>
            </a:endParaRPr>
          </a:p>
        </p:txBody>
      </p:sp>
      <p:sp>
        <p:nvSpPr>
          <p:cNvPr id="87" name="矩形 86"/>
          <p:cNvSpPr/>
          <p:nvPr/>
        </p:nvSpPr>
        <p:spPr>
          <a:xfrm>
            <a:off x="4644181" y="3006213"/>
            <a:ext cx="963725" cy="1015663"/>
          </a:xfrm>
          <a:prstGeom prst="rect">
            <a:avLst/>
          </a:prstGeom>
        </p:spPr>
        <p:txBody>
          <a:bodyPr wrap="none">
            <a:spAutoFit/>
          </a:bodyPr>
          <a:lstStyle/>
          <a:p>
            <a:r>
              <a:rPr lang="en-US" altLang="zh-CN" sz="6000" b="1" dirty="0" smtClean="0">
                <a:solidFill>
                  <a:schemeClr val="accent6">
                    <a:lumMod val="75000"/>
                  </a:schemeClr>
                </a:solidFill>
              </a:rPr>
              <a:t>14</a:t>
            </a:r>
            <a:endParaRPr lang="zh-CN" altLang="en-US" sz="6000" b="1" dirty="0">
              <a:solidFill>
                <a:schemeClr val="accent6">
                  <a:lumMod val="75000"/>
                </a:schemeClr>
              </a:solidFill>
            </a:endParaRPr>
          </a:p>
        </p:txBody>
      </p:sp>
      <p:sp>
        <p:nvSpPr>
          <p:cNvPr id="88" name="矩形 87"/>
          <p:cNvSpPr/>
          <p:nvPr/>
        </p:nvSpPr>
        <p:spPr>
          <a:xfrm>
            <a:off x="1120999" y="4234559"/>
            <a:ext cx="574196" cy="1015663"/>
          </a:xfrm>
          <a:prstGeom prst="rect">
            <a:avLst/>
          </a:prstGeom>
        </p:spPr>
        <p:txBody>
          <a:bodyPr wrap="none">
            <a:spAutoFit/>
          </a:bodyPr>
          <a:lstStyle/>
          <a:p>
            <a:r>
              <a:rPr lang="en-US" altLang="zh-CN" sz="6000" b="1" dirty="0" smtClean="0">
                <a:solidFill>
                  <a:srgbClr val="0070C0"/>
                </a:solidFill>
              </a:rPr>
              <a:t>4</a:t>
            </a:r>
            <a:endParaRPr lang="zh-CN" altLang="en-US" sz="6000" b="1" dirty="0">
              <a:solidFill>
                <a:srgbClr val="0070C0"/>
              </a:solidFill>
            </a:endParaRPr>
          </a:p>
        </p:txBody>
      </p:sp>
      <p:sp>
        <p:nvSpPr>
          <p:cNvPr id="89" name="TextBox 11"/>
          <p:cNvSpPr txBox="1"/>
          <p:nvPr/>
        </p:nvSpPr>
        <p:spPr>
          <a:xfrm>
            <a:off x="512464" y="1421462"/>
            <a:ext cx="5715000" cy="830997"/>
          </a:xfrm>
          <a:prstGeom prst="rect">
            <a:avLst/>
          </a:prstGeom>
          <a:noFill/>
        </p:spPr>
        <p:txBody>
          <a:bodyPr wrap="square" rtlCol="0">
            <a:spAutoFit/>
          </a:bodyPr>
          <a:lstStyle/>
          <a:p>
            <a:r>
              <a:rPr lang="en-US" sz="2400" dirty="0" smtClean="0"/>
              <a:t>Suppose we want to avoid missing too many cases of cancer (avoid false negatives).</a:t>
            </a:r>
          </a:p>
        </p:txBody>
      </p:sp>
    </p:spTree>
    <p:extLst>
      <p:ext uri="{BB962C8B-B14F-4D97-AF65-F5344CB8AC3E}">
        <p14:creationId xmlns:p14="http://schemas.microsoft.com/office/powerpoint/2010/main" val="94706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4" grpId="0"/>
      <p:bldP spid="85" grpId="0"/>
      <p:bldP spid="8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6204092" y="285751"/>
            <a:ext cx="1028416" cy="276999"/>
          </a:xfrm>
          <a:prstGeom prst="rect">
            <a:avLst/>
          </a:prstGeom>
          <a:noFill/>
        </p:spPr>
        <p:txBody>
          <a:bodyPr wrap="square" rtlCol="0">
            <a:spAutoFit/>
          </a:bodyPr>
          <a:lstStyle/>
          <a:p>
            <a:r>
              <a:rPr lang="en-US" sz="1200" dirty="0" smtClean="0"/>
              <a:t>precision    =</a:t>
            </a:r>
            <a:endParaRPr lang="en-US" sz="1200" dirty="0"/>
          </a:p>
        </p:txBody>
      </p:sp>
      <p:sp>
        <p:nvSpPr>
          <p:cNvPr id="43" name="Rectangle 42"/>
          <p:cNvSpPr/>
          <p:nvPr/>
        </p:nvSpPr>
        <p:spPr>
          <a:xfrm>
            <a:off x="7264400" y="241300"/>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7239000" y="459416"/>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7264400" y="447357"/>
            <a:ext cx="1742285" cy="0"/>
          </a:xfrm>
          <a:prstGeom prst="line">
            <a:avLst/>
          </a:prstGeom>
        </p:spPr>
        <p:style>
          <a:lnRef idx="1">
            <a:schemeClr val="dk1"/>
          </a:lnRef>
          <a:fillRef idx="0">
            <a:schemeClr val="dk1"/>
          </a:fillRef>
          <a:effectRef idx="0">
            <a:schemeClr val="dk1"/>
          </a:effectRef>
          <a:fontRef idx="minor">
            <a:schemeClr val="tx1"/>
          </a:fontRef>
        </p:style>
      </p:cxnSp>
      <p:sp>
        <p:nvSpPr>
          <p:cNvPr id="49" name="TextBox 48"/>
          <p:cNvSpPr txBox="1"/>
          <p:nvPr/>
        </p:nvSpPr>
        <p:spPr>
          <a:xfrm>
            <a:off x="7414817" y="188926"/>
            <a:ext cx="1441449" cy="276999"/>
          </a:xfrm>
          <a:prstGeom prst="rect">
            <a:avLst/>
          </a:prstGeom>
          <a:noFill/>
        </p:spPr>
        <p:txBody>
          <a:bodyPr wrap="square" rtlCol="0">
            <a:spAutoFit/>
          </a:bodyPr>
          <a:lstStyle/>
          <a:p>
            <a:pPr algn="ctr"/>
            <a:r>
              <a:rPr lang="en-US" sz="1200" dirty="0" smtClean="0"/>
              <a:t>true positives</a:t>
            </a:r>
            <a:endParaRPr lang="en-US" sz="1200" dirty="0"/>
          </a:p>
        </p:txBody>
      </p:sp>
      <p:sp>
        <p:nvSpPr>
          <p:cNvPr id="50" name="TextBox 49"/>
          <p:cNvSpPr txBox="1"/>
          <p:nvPr/>
        </p:nvSpPr>
        <p:spPr>
          <a:xfrm>
            <a:off x="7264400" y="389751"/>
            <a:ext cx="1752601" cy="276999"/>
          </a:xfrm>
          <a:prstGeom prst="rect">
            <a:avLst/>
          </a:prstGeom>
          <a:noFill/>
        </p:spPr>
        <p:txBody>
          <a:bodyPr wrap="square" rtlCol="0">
            <a:spAutoFit/>
          </a:bodyPr>
          <a:lstStyle/>
          <a:p>
            <a:pPr algn="ctr"/>
            <a:r>
              <a:rPr lang="en-US" sz="1200" b="1" dirty="0">
                <a:solidFill>
                  <a:srgbClr val="0000CC"/>
                </a:solidFill>
              </a:rPr>
              <a:t>n</a:t>
            </a:r>
            <a:r>
              <a:rPr lang="en-US" sz="1200" b="1" dirty="0" smtClean="0">
                <a:solidFill>
                  <a:srgbClr val="0000CC"/>
                </a:solidFill>
              </a:rPr>
              <a:t>o. of predicted positive</a:t>
            </a:r>
            <a:endParaRPr lang="en-US" sz="1200" b="1" dirty="0">
              <a:solidFill>
                <a:srgbClr val="0000CC"/>
              </a:solidFill>
            </a:endParaRPr>
          </a:p>
        </p:txBody>
      </p:sp>
      <p:sp>
        <p:nvSpPr>
          <p:cNvPr id="53" name="TextBox 52"/>
          <p:cNvSpPr txBox="1"/>
          <p:nvPr/>
        </p:nvSpPr>
        <p:spPr>
          <a:xfrm>
            <a:off x="6400800" y="742950"/>
            <a:ext cx="863600" cy="276999"/>
          </a:xfrm>
          <a:prstGeom prst="rect">
            <a:avLst/>
          </a:prstGeom>
          <a:noFill/>
        </p:spPr>
        <p:txBody>
          <a:bodyPr wrap="square" rtlCol="0">
            <a:spAutoFit/>
          </a:bodyPr>
          <a:lstStyle/>
          <a:p>
            <a:r>
              <a:rPr lang="en-US" sz="1200" dirty="0" smtClean="0"/>
              <a:t>recall     =</a:t>
            </a:r>
            <a:endParaRPr lang="en-US" sz="1200" dirty="0"/>
          </a:p>
        </p:txBody>
      </p:sp>
      <p:sp>
        <p:nvSpPr>
          <p:cNvPr id="54" name="Rectangle 53"/>
          <p:cNvSpPr/>
          <p:nvPr/>
        </p:nvSpPr>
        <p:spPr>
          <a:xfrm>
            <a:off x="7232508" y="698500"/>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7207108" y="916616"/>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p:nvPr/>
        </p:nvCxnSpPr>
        <p:spPr>
          <a:xfrm>
            <a:off x="7232508" y="904557"/>
            <a:ext cx="1742285" cy="0"/>
          </a:xfrm>
          <a:prstGeom prst="line">
            <a:avLst/>
          </a:prstGeom>
        </p:spPr>
        <p:style>
          <a:lnRef idx="1">
            <a:schemeClr val="dk1"/>
          </a:lnRef>
          <a:fillRef idx="0">
            <a:schemeClr val="dk1"/>
          </a:fillRef>
          <a:effectRef idx="0">
            <a:schemeClr val="dk1"/>
          </a:effectRef>
          <a:fontRef idx="minor">
            <a:schemeClr val="tx1"/>
          </a:fontRef>
        </p:style>
      </p:cxnSp>
      <p:sp>
        <p:nvSpPr>
          <p:cNvPr id="57" name="TextBox 56"/>
          <p:cNvSpPr txBox="1"/>
          <p:nvPr/>
        </p:nvSpPr>
        <p:spPr>
          <a:xfrm>
            <a:off x="7382925" y="646126"/>
            <a:ext cx="1441449" cy="276999"/>
          </a:xfrm>
          <a:prstGeom prst="rect">
            <a:avLst/>
          </a:prstGeom>
          <a:noFill/>
        </p:spPr>
        <p:txBody>
          <a:bodyPr wrap="square" rtlCol="0">
            <a:spAutoFit/>
          </a:bodyPr>
          <a:lstStyle/>
          <a:p>
            <a:pPr algn="ctr"/>
            <a:r>
              <a:rPr lang="en-US" sz="1200" dirty="0"/>
              <a:t>t</a:t>
            </a:r>
            <a:r>
              <a:rPr lang="en-US" sz="1200" dirty="0" smtClean="0"/>
              <a:t>rue positives</a:t>
            </a:r>
            <a:endParaRPr lang="en-US" sz="1200" dirty="0"/>
          </a:p>
        </p:txBody>
      </p:sp>
      <p:sp>
        <p:nvSpPr>
          <p:cNvPr id="58" name="TextBox 57"/>
          <p:cNvSpPr txBox="1"/>
          <p:nvPr/>
        </p:nvSpPr>
        <p:spPr>
          <a:xfrm>
            <a:off x="7232508" y="846951"/>
            <a:ext cx="1752601" cy="276999"/>
          </a:xfrm>
          <a:prstGeom prst="rect">
            <a:avLst/>
          </a:prstGeom>
          <a:noFill/>
        </p:spPr>
        <p:txBody>
          <a:bodyPr wrap="square" rtlCol="0">
            <a:spAutoFit/>
          </a:bodyPr>
          <a:lstStyle/>
          <a:p>
            <a:pPr algn="ctr"/>
            <a:r>
              <a:rPr lang="en-US" sz="1200" b="1" dirty="0">
                <a:solidFill>
                  <a:schemeClr val="accent6">
                    <a:lumMod val="75000"/>
                  </a:schemeClr>
                </a:solidFill>
              </a:rPr>
              <a:t>n</a:t>
            </a:r>
            <a:r>
              <a:rPr lang="en-US" sz="1200" b="1" dirty="0" smtClean="0">
                <a:solidFill>
                  <a:schemeClr val="accent6">
                    <a:lumMod val="75000"/>
                  </a:schemeClr>
                </a:solidFill>
              </a:rPr>
              <a:t>o. of actual positive</a:t>
            </a:r>
            <a:endParaRPr lang="en-US" sz="1200" b="1" dirty="0">
              <a:solidFill>
                <a:schemeClr val="accent6">
                  <a:lumMod val="75000"/>
                </a:schemeClr>
              </a:solidFill>
            </a:endParaRPr>
          </a:p>
        </p:txBody>
      </p:sp>
      <p:pic>
        <p:nvPicPr>
          <p:cNvPr id="45" name="图片 44"/>
          <p:cNvPicPr>
            <a:picLocks noChangeAspect="1"/>
          </p:cNvPicPr>
          <p:nvPr/>
        </p:nvPicPr>
        <p:blipFill rotWithShape="1">
          <a:blip r:embed="rId2" cstate="print">
            <a:extLst>
              <a:ext uri="{28A0092B-C50C-407E-A947-70E740481C1C}">
                <a14:useLocalDpi xmlns:a14="http://schemas.microsoft.com/office/drawing/2010/main" val="0"/>
              </a:ext>
            </a:extLst>
          </a:blip>
          <a:srcRect l="8734" t="5869" r="7419" b="7472"/>
          <a:stretch/>
        </p:blipFill>
        <p:spPr>
          <a:xfrm>
            <a:off x="2209800" y="2608527"/>
            <a:ext cx="3657600" cy="2362200"/>
          </a:xfrm>
          <a:prstGeom prst="rect">
            <a:avLst/>
          </a:prstGeom>
        </p:spPr>
      </p:pic>
      <p:grpSp>
        <p:nvGrpSpPr>
          <p:cNvPr id="47" name="组合 46"/>
          <p:cNvGrpSpPr/>
          <p:nvPr/>
        </p:nvGrpSpPr>
        <p:grpSpPr>
          <a:xfrm>
            <a:off x="2943594" y="2519218"/>
            <a:ext cx="2407206" cy="2350186"/>
            <a:chOff x="2895600" y="133350"/>
            <a:chExt cx="3784434" cy="4434674"/>
          </a:xfrm>
        </p:grpSpPr>
        <p:cxnSp>
          <p:nvCxnSpPr>
            <p:cNvPr id="48" name="Straight Connector 25"/>
            <p:cNvCxnSpPr/>
            <p:nvPr/>
          </p:nvCxnSpPr>
          <p:spPr>
            <a:xfrm flipV="1">
              <a:off x="4698834" y="133350"/>
              <a:ext cx="0" cy="4434674"/>
            </a:xfrm>
            <a:prstGeom prst="line">
              <a:avLst/>
            </a:prstGeom>
            <a:ln w="38100">
              <a:tailEnd type="arrow" w="lg" len="med"/>
            </a:ln>
          </p:spPr>
          <p:style>
            <a:lnRef idx="3">
              <a:schemeClr val="accent1"/>
            </a:lnRef>
            <a:fillRef idx="0">
              <a:schemeClr val="accent1"/>
            </a:fillRef>
            <a:effectRef idx="2">
              <a:schemeClr val="accent1"/>
            </a:effectRef>
            <a:fontRef idx="minor">
              <a:schemeClr val="tx1"/>
            </a:fontRef>
          </p:style>
        </p:cxnSp>
        <p:cxnSp>
          <p:nvCxnSpPr>
            <p:cNvPr id="51" name="Straight Connector 26"/>
            <p:cNvCxnSpPr/>
            <p:nvPr/>
          </p:nvCxnSpPr>
          <p:spPr>
            <a:xfrm>
              <a:off x="2895600" y="4568024"/>
              <a:ext cx="3784434" cy="0"/>
            </a:xfrm>
            <a:prstGeom prst="line">
              <a:avLst/>
            </a:prstGeom>
            <a:ln w="38100">
              <a:tailEnd type="arrow" w="lg" len="med"/>
            </a:ln>
          </p:spPr>
          <p:style>
            <a:lnRef idx="3">
              <a:schemeClr val="accent1"/>
            </a:lnRef>
            <a:fillRef idx="0">
              <a:schemeClr val="accent1"/>
            </a:fillRef>
            <a:effectRef idx="2">
              <a:schemeClr val="accent1"/>
            </a:effectRef>
            <a:fontRef idx="minor">
              <a:schemeClr val="tx1"/>
            </a:fontRef>
          </p:style>
        </p:cxnSp>
        <p:cxnSp>
          <p:nvCxnSpPr>
            <p:cNvPr id="52" name="Straight Connector 30"/>
            <p:cNvCxnSpPr/>
            <p:nvPr/>
          </p:nvCxnSpPr>
          <p:spPr>
            <a:xfrm>
              <a:off x="4578693" y="388125"/>
              <a:ext cx="228600"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59" name="TextBox 31"/>
            <p:cNvSpPr txBox="1"/>
            <p:nvPr/>
          </p:nvSpPr>
          <p:spPr>
            <a:xfrm>
              <a:off x="3793480" y="576779"/>
              <a:ext cx="381000" cy="369332"/>
            </a:xfrm>
            <a:prstGeom prst="rect">
              <a:avLst/>
            </a:prstGeom>
            <a:noFill/>
          </p:spPr>
          <p:txBody>
            <a:bodyPr wrap="square" rtlCol="0">
              <a:spAutoFit/>
            </a:bodyPr>
            <a:lstStyle/>
            <a:p>
              <a:r>
                <a:rPr lang="en-US" dirty="0" smtClean="0"/>
                <a:t>1</a:t>
              </a:r>
              <a:endParaRPr lang="en-US" dirty="0"/>
            </a:p>
          </p:txBody>
        </p:sp>
        <p:cxnSp>
          <p:nvCxnSpPr>
            <p:cNvPr id="60" name="Straight Connector 32"/>
            <p:cNvCxnSpPr/>
            <p:nvPr/>
          </p:nvCxnSpPr>
          <p:spPr>
            <a:xfrm>
              <a:off x="4586313" y="2480260"/>
              <a:ext cx="228600"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61" name="TextBox 33"/>
            <p:cNvSpPr txBox="1"/>
            <p:nvPr/>
          </p:nvSpPr>
          <p:spPr>
            <a:xfrm>
              <a:off x="3702578" y="2179145"/>
              <a:ext cx="943805" cy="748883"/>
            </a:xfrm>
            <a:prstGeom prst="rect">
              <a:avLst/>
            </a:prstGeom>
            <a:noFill/>
          </p:spPr>
          <p:txBody>
            <a:bodyPr wrap="square" rtlCol="0">
              <a:spAutoFit/>
            </a:bodyPr>
            <a:lstStyle/>
            <a:p>
              <a:r>
                <a:rPr lang="en-US" dirty="0" smtClean="0"/>
                <a:t>0.5</a:t>
              </a:r>
              <a:endParaRPr lang="en-US" dirty="0"/>
            </a:p>
          </p:txBody>
        </p:sp>
      </p:grpSp>
      <p:sp>
        <p:nvSpPr>
          <p:cNvPr id="8" name="矩形 7"/>
          <p:cNvSpPr/>
          <p:nvPr/>
        </p:nvSpPr>
        <p:spPr>
          <a:xfrm>
            <a:off x="2209800" y="2519218"/>
            <a:ext cx="3657600" cy="2129073"/>
          </a:xfrm>
          <a:prstGeom prst="rect">
            <a:avLst/>
          </a:prstGeom>
          <a:solidFill>
            <a:srgbClr val="FF0000">
              <a:alpha val="18000"/>
            </a:srgb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2" name="矩形 61"/>
          <p:cNvSpPr/>
          <p:nvPr/>
        </p:nvSpPr>
        <p:spPr>
          <a:xfrm>
            <a:off x="2209800" y="4675331"/>
            <a:ext cx="3657600" cy="353650"/>
          </a:xfrm>
          <a:prstGeom prst="rect">
            <a:avLst/>
          </a:prstGeom>
          <a:solidFill>
            <a:srgbClr val="00B050">
              <a:alpha val="24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9532" y="1112088"/>
            <a:ext cx="2428391" cy="2116451"/>
          </a:xfrm>
          <a:prstGeom prst="rect">
            <a:avLst/>
          </a:prstGeom>
        </p:spPr>
      </p:pic>
      <p:sp>
        <p:nvSpPr>
          <p:cNvPr id="36" name="椭圆 35"/>
          <p:cNvSpPr/>
          <p:nvPr/>
        </p:nvSpPr>
        <p:spPr>
          <a:xfrm>
            <a:off x="2659116" y="4831304"/>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7" name="椭圆 36"/>
          <p:cNvSpPr/>
          <p:nvPr/>
        </p:nvSpPr>
        <p:spPr>
          <a:xfrm>
            <a:off x="2867886" y="4831304"/>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8" name="椭圆 37"/>
          <p:cNvSpPr/>
          <p:nvPr/>
        </p:nvSpPr>
        <p:spPr>
          <a:xfrm>
            <a:off x="3167601" y="4832217"/>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9" name="椭圆 38"/>
          <p:cNvSpPr/>
          <p:nvPr/>
        </p:nvSpPr>
        <p:spPr>
          <a:xfrm>
            <a:off x="3757065" y="4759134"/>
            <a:ext cx="76200" cy="7620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0" name="椭圆 39"/>
          <p:cNvSpPr/>
          <p:nvPr/>
        </p:nvSpPr>
        <p:spPr>
          <a:xfrm>
            <a:off x="3916211" y="4489281"/>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椭圆 40"/>
          <p:cNvSpPr/>
          <p:nvPr/>
        </p:nvSpPr>
        <p:spPr>
          <a:xfrm>
            <a:off x="3959615" y="4213883"/>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3" name="椭圆 62"/>
          <p:cNvSpPr/>
          <p:nvPr/>
        </p:nvSpPr>
        <p:spPr>
          <a:xfrm>
            <a:off x="4010681" y="3915105"/>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4" name="椭圆 63"/>
          <p:cNvSpPr/>
          <p:nvPr/>
        </p:nvSpPr>
        <p:spPr>
          <a:xfrm>
            <a:off x="4101154" y="3417464"/>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5" name="椭圆 64"/>
          <p:cNvSpPr/>
          <p:nvPr/>
        </p:nvSpPr>
        <p:spPr>
          <a:xfrm>
            <a:off x="4131582" y="3207663"/>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6" name="椭圆 65"/>
          <p:cNvSpPr/>
          <p:nvPr/>
        </p:nvSpPr>
        <p:spPr>
          <a:xfrm>
            <a:off x="4188784" y="2968113"/>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7" name="椭圆 66"/>
          <p:cNvSpPr/>
          <p:nvPr/>
        </p:nvSpPr>
        <p:spPr>
          <a:xfrm>
            <a:off x="4281097" y="2749954"/>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8" name="椭圆 67"/>
          <p:cNvSpPr/>
          <p:nvPr/>
        </p:nvSpPr>
        <p:spPr>
          <a:xfrm>
            <a:off x="4409297" y="2652752"/>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9" name="椭圆 68"/>
          <p:cNvSpPr/>
          <p:nvPr/>
        </p:nvSpPr>
        <p:spPr>
          <a:xfrm>
            <a:off x="4614630" y="2621164"/>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0" name="椭圆 69"/>
          <p:cNvSpPr/>
          <p:nvPr/>
        </p:nvSpPr>
        <p:spPr>
          <a:xfrm>
            <a:off x="4864342" y="2623063"/>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1" name="椭圆 70"/>
          <p:cNvSpPr/>
          <p:nvPr/>
        </p:nvSpPr>
        <p:spPr>
          <a:xfrm>
            <a:off x="5176762" y="2614652"/>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2" name="椭圆 71"/>
          <p:cNvSpPr/>
          <p:nvPr/>
        </p:nvSpPr>
        <p:spPr>
          <a:xfrm>
            <a:off x="4156495" y="3090833"/>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3" name="椭圆 72"/>
          <p:cNvSpPr/>
          <p:nvPr/>
        </p:nvSpPr>
        <p:spPr>
          <a:xfrm>
            <a:off x="3942824" y="4338981"/>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4" name="椭圆 73"/>
          <p:cNvSpPr/>
          <p:nvPr/>
        </p:nvSpPr>
        <p:spPr>
          <a:xfrm>
            <a:off x="3989321" y="4083089"/>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5" name="矩形 74"/>
          <p:cNvSpPr/>
          <p:nvPr/>
        </p:nvSpPr>
        <p:spPr>
          <a:xfrm>
            <a:off x="388268" y="2609501"/>
            <a:ext cx="1510735" cy="369332"/>
          </a:xfrm>
          <a:prstGeom prst="rect">
            <a:avLst/>
          </a:prstGeom>
        </p:spPr>
        <p:txBody>
          <a:bodyPr wrap="none">
            <a:spAutoFit/>
          </a:bodyPr>
          <a:lstStyle/>
          <a:p>
            <a:r>
              <a:rPr lang="en-US" altLang="zh-CN" b="1" dirty="0" smtClean="0">
                <a:solidFill>
                  <a:srgbClr val="FF0000"/>
                </a:solidFill>
              </a:rPr>
              <a:t>Ground truth:</a:t>
            </a:r>
            <a:endParaRPr lang="zh-CN" altLang="en-US" b="1" dirty="0">
              <a:solidFill>
                <a:srgbClr val="FF0000"/>
              </a:solidFill>
            </a:endParaRPr>
          </a:p>
        </p:txBody>
      </p:sp>
      <p:sp>
        <p:nvSpPr>
          <p:cNvPr id="78" name="矩形 77"/>
          <p:cNvSpPr/>
          <p:nvPr/>
        </p:nvSpPr>
        <p:spPr>
          <a:xfrm>
            <a:off x="695334" y="2953740"/>
            <a:ext cx="949299" cy="369332"/>
          </a:xfrm>
          <a:prstGeom prst="rect">
            <a:avLst/>
          </a:prstGeom>
        </p:spPr>
        <p:txBody>
          <a:bodyPr wrap="none">
            <a:spAutoFit/>
          </a:bodyPr>
          <a:lstStyle/>
          <a:p>
            <a:r>
              <a:rPr lang="en-US" altLang="zh-CN" dirty="0" smtClean="0"/>
              <a:t>Cancer: </a:t>
            </a:r>
            <a:endParaRPr lang="zh-CN" altLang="en-US" dirty="0"/>
          </a:p>
        </p:txBody>
      </p:sp>
      <p:sp>
        <p:nvSpPr>
          <p:cNvPr id="79" name="矩形 78"/>
          <p:cNvSpPr/>
          <p:nvPr/>
        </p:nvSpPr>
        <p:spPr>
          <a:xfrm>
            <a:off x="253008" y="3335125"/>
            <a:ext cx="1384995" cy="369332"/>
          </a:xfrm>
          <a:prstGeom prst="rect">
            <a:avLst/>
          </a:prstGeom>
        </p:spPr>
        <p:txBody>
          <a:bodyPr wrap="none">
            <a:spAutoFit/>
          </a:bodyPr>
          <a:lstStyle/>
          <a:p>
            <a:r>
              <a:rPr lang="en-US" altLang="zh-CN" dirty="0" smtClean="0"/>
              <a:t>Non-cancer: </a:t>
            </a:r>
            <a:endParaRPr lang="zh-CN" altLang="en-US" dirty="0"/>
          </a:p>
        </p:txBody>
      </p:sp>
      <p:sp>
        <p:nvSpPr>
          <p:cNvPr id="80" name="矩形 79"/>
          <p:cNvSpPr/>
          <p:nvPr/>
        </p:nvSpPr>
        <p:spPr>
          <a:xfrm>
            <a:off x="1512686" y="2946143"/>
            <a:ext cx="301686" cy="369332"/>
          </a:xfrm>
          <a:prstGeom prst="rect">
            <a:avLst/>
          </a:prstGeom>
        </p:spPr>
        <p:txBody>
          <a:bodyPr wrap="none">
            <a:spAutoFit/>
          </a:bodyPr>
          <a:lstStyle/>
          <a:p>
            <a:r>
              <a:rPr lang="en-US" altLang="zh-CN" dirty="0" smtClean="0"/>
              <a:t>4</a:t>
            </a:r>
            <a:endParaRPr lang="zh-CN" altLang="en-US" dirty="0"/>
          </a:p>
        </p:txBody>
      </p:sp>
      <p:sp>
        <p:nvSpPr>
          <p:cNvPr id="81" name="矩形 80"/>
          <p:cNvSpPr/>
          <p:nvPr/>
        </p:nvSpPr>
        <p:spPr>
          <a:xfrm>
            <a:off x="1453727" y="3346725"/>
            <a:ext cx="418704" cy="369332"/>
          </a:xfrm>
          <a:prstGeom prst="rect">
            <a:avLst/>
          </a:prstGeom>
        </p:spPr>
        <p:txBody>
          <a:bodyPr wrap="none">
            <a:spAutoFit/>
          </a:bodyPr>
          <a:lstStyle/>
          <a:p>
            <a:r>
              <a:rPr lang="en-US" altLang="zh-CN" dirty="0" smtClean="0"/>
              <a:t>14</a:t>
            </a:r>
            <a:endParaRPr lang="zh-CN" altLang="en-US" dirty="0"/>
          </a:p>
        </p:txBody>
      </p:sp>
      <p:graphicFrame>
        <p:nvGraphicFramePr>
          <p:cNvPr id="82" name="表格 81"/>
          <p:cNvGraphicFramePr>
            <a:graphicFrameLocks noGrp="1"/>
          </p:cNvGraphicFramePr>
          <p:nvPr/>
        </p:nvGraphicFramePr>
        <p:xfrm>
          <a:off x="6934200" y="3335125"/>
          <a:ext cx="1828800" cy="1635602"/>
        </p:xfrm>
        <a:graphic>
          <a:graphicData uri="http://schemas.openxmlformats.org/drawingml/2006/table">
            <a:tbl>
              <a:tblPr firstRow="1" bandRow="1">
                <a:tableStyleId>{8799B23B-EC83-4686-B30A-512413B5E67A}</a:tableStyleId>
              </a:tblPr>
              <a:tblGrid>
                <a:gridCol w="914400"/>
                <a:gridCol w="914400"/>
              </a:tblGrid>
              <a:tr h="817801">
                <a:tc>
                  <a:txBody>
                    <a:bodyPr/>
                    <a:lstStyle/>
                    <a:p>
                      <a:pPr algn="ctr"/>
                      <a:endParaRPr lang="zh-CN" altLang="en-US" dirty="0"/>
                    </a:p>
                  </a:txBody>
                  <a:tcPr anchor="ctr">
                    <a:solidFill>
                      <a:srgbClr val="92D050"/>
                    </a:solidFill>
                  </a:tcPr>
                </a:tc>
                <a:tc>
                  <a:txBody>
                    <a:bodyPr/>
                    <a:lstStyle/>
                    <a:p>
                      <a:pPr algn="ctr"/>
                      <a:endParaRPr lang="zh-CN" altLang="en-US" dirty="0"/>
                    </a:p>
                  </a:txBody>
                  <a:tcPr anchor="ctr">
                    <a:solidFill>
                      <a:srgbClr val="FF0000"/>
                    </a:solidFill>
                  </a:tcPr>
                </a:tc>
              </a:tr>
              <a:tr h="817801">
                <a:tc>
                  <a:txBody>
                    <a:bodyPr/>
                    <a:lstStyle/>
                    <a:p>
                      <a:pPr algn="ctr"/>
                      <a:endParaRPr lang="zh-CN" altLang="en-US" dirty="0"/>
                    </a:p>
                  </a:txBody>
                  <a:tcPr anchor="ctr">
                    <a:solidFill>
                      <a:srgbClr val="FF0000">
                        <a:alpha val="20000"/>
                      </a:srgbClr>
                    </a:solidFill>
                  </a:tcPr>
                </a:tc>
                <a:tc>
                  <a:txBody>
                    <a:bodyPr/>
                    <a:lstStyle/>
                    <a:p>
                      <a:pPr algn="ctr"/>
                      <a:endParaRPr lang="zh-CN" altLang="en-US" dirty="0"/>
                    </a:p>
                  </a:txBody>
                  <a:tcPr anchor="ctr">
                    <a:solidFill>
                      <a:srgbClr val="00CC00">
                        <a:alpha val="20000"/>
                      </a:srgbClr>
                    </a:solidFill>
                  </a:tcPr>
                </a:tc>
              </a:tr>
            </a:tbl>
          </a:graphicData>
        </a:graphic>
      </p:graphicFrame>
      <p:sp>
        <p:nvSpPr>
          <p:cNvPr id="83" name="矩形 82"/>
          <p:cNvSpPr/>
          <p:nvPr/>
        </p:nvSpPr>
        <p:spPr>
          <a:xfrm>
            <a:off x="7095827" y="3218505"/>
            <a:ext cx="574196" cy="1015663"/>
          </a:xfrm>
          <a:prstGeom prst="rect">
            <a:avLst/>
          </a:prstGeom>
        </p:spPr>
        <p:txBody>
          <a:bodyPr wrap="none">
            <a:spAutoFit/>
          </a:bodyPr>
          <a:lstStyle/>
          <a:p>
            <a:r>
              <a:rPr lang="en-US" altLang="zh-CN" sz="6000" b="1" dirty="0" smtClean="0">
                <a:solidFill>
                  <a:prstClr val="black"/>
                </a:solidFill>
              </a:rPr>
              <a:t>4</a:t>
            </a:r>
            <a:endParaRPr lang="zh-CN" altLang="en-US" sz="6000" b="1" dirty="0">
              <a:solidFill>
                <a:prstClr val="black"/>
              </a:solidFill>
            </a:endParaRPr>
          </a:p>
        </p:txBody>
      </p:sp>
      <p:sp>
        <p:nvSpPr>
          <p:cNvPr id="84" name="矩形 83"/>
          <p:cNvSpPr/>
          <p:nvPr/>
        </p:nvSpPr>
        <p:spPr>
          <a:xfrm>
            <a:off x="7817196" y="3208225"/>
            <a:ext cx="963725" cy="1015663"/>
          </a:xfrm>
          <a:prstGeom prst="rect">
            <a:avLst/>
          </a:prstGeom>
        </p:spPr>
        <p:txBody>
          <a:bodyPr wrap="none">
            <a:spAutoFit/>
          </a:bodyPr>
          <a:lstStyle/>
          <a:p>
            <a:r>
              <a:rPr lang="en-US" altLang="zh-CN" sz="6000" b="1" dirty="0" smtClean="0">
                <a:solidFill>
                  <a:prstClr val="black"/>
                </a:solidFill>
              </a:rPr>
              <a:t>10</a:t>
            </a:r>
            <a:endParaRPr lang="zh-CN" altLang="en-US" sz="6000" b="1" dirty="0">
              <a:solidFill>
                <a:prstClr val="black"/>
              </a:solidFill>
            </a:endParaRPr>
          </a:p>
        </p:txBody>
      </p:sp>
      <p:sp>
        <p:nvSpPr>
          <p:cNvPr id="85" name="矩形 84"/>
          <p:cNvSpPr/>
          <p:nvPr/>
        </p:nvSpPr>
        <p:spPr>
          <a:xfrm>
            <a:off x="8049220" y="4047977"/>
            <a:ext cx="574196" cy="1015663"/>
          </a:xfrm>
          <a:prstGeom prst="rect">
            <a:avLst/>
          </a:prstGeom>
        </p:spPr>
        <p:txBody>
          <a:bodyPr wrap="none">
            <a:spAutoFit/>
          </a:bodyPr>
          <a:lstStyle/>
          <a:p>
            <a:r>
              <a:rPr lang="en-US" altLang="zh-CN" sz="6000" b="1" dirty="0" smtClean="0">
                <a:solidFill>
                  <a:prstClr val="black"/>
                </a:solidFill>
              </a:rPr>
              <a:t>4</a:t>
            </a:r>
            <a:endParaRPr lang="zh-CN" altLang="en-US" sz="6000" b="1" dirty="0">
              <a:solidFill>
                <a:prstClr val="black"/>
              </a:solidFill>
            </a:endParaRPr>
          </a:p>
        </p:txBody>
      </p:sp>
      <p:sp>
        <p:nvSpPr>
          <p:cNvPr id="86" name="矩形 85"/>
          <p:cNvSpPr/>
          <p:nvPr/>
        </p:nvSpPr>
        <p:spPr>
          <a:xfrm>
            <a:off x="7127567" y="4047978"/>
            <a:ext cx="574196" cy="1015663"/>
          </a:xfrm>
          <a:prstGeom prst="rect">
            <a:avLst/>
          </a:prstGeom>
        </p:spPr>
        <p:txBody>
          <a:bodyPr wrap="none">
            <a:spAutoFit/>
          </a:bodyPr>
          <a:lstStyle/>
          <a:p>
            <a:r>
              <a:rPr lang="en-US" altLang="zh-CN" sz="6000" b="1" dirty="0" smtClean="0">
                <a:solidFill>
                  <a:prstClr val="black"/>
                </a:solidFill>
              </a:rPr>
              <a:t>0</a:t>
            </a:r>
            <a:endParaRPr lang="zh-CN" altLang="en-US" sz="6000" b="1" dirty="0">
              <a:solidFill>
                <a:prstClr val="black"/>
              </a:solidFill>
            </a:endParaRPr>
          </a:p>
        </p:txBody>
      </p:sp>
      <p:sp>
        <p:nvSpPr>
          <p:cNvPr id="87" name="矩形 86"/>
          <p:cNvSpPr/>
          <p:nvPr/>
        </p:nvSpPr>
        <p:spPr>
          <a:xfrm>
            <a:off x="4644181" y="3006213"/>
            <a:ext cx="963725" cy="1015663"/>
          </a:xfrm>
          <a:prstGeom prst="rect">
            <a:avLst/>
          </a:prstGeom>
        </p:spPr>
        <p:txBody>
          <a:bodyPr wrap="none">
            <a:spAutoFit/>
          </a:bodyPr>
          <a:lstStyle/>
          <a:p>
            <a:r>
              <a:rPr lang="en-US" altLang="zh-CN" sz="6000" b="1" dirty="0" smtClean="0">
                <a:solidFill>
                  <a:schemeClr val="accent6">
                    <a:lumMod val="75000"/>
                  </a:schemeClr>
                </a:solidFill>
              </a:rPr>
              <a:t>14</a:t>
            </a:r>
            <a:endParaRPr lang="zh-CN" altLang="en-US" sz="6000" b="1" dirty="0">
              <a:solidFill>
                <a:schemeClr val="accent6">
                  <a:lumMod val="75000"/>
                </a:schemeClr>
              </a:solidFill>
            </a:endParaRPr>
          </a:p>
        </p:txBody>
      </p:sp>
      <p:sp>
        <p:nvSpPr>
          <p:cNvPr id="88" name="矩形 87"/>
          <p:cNvSpPr/>
          <p:nvPr/>
        </p:nvSpPr>
        <p:spPr>
          <a:xfrm>
            <a:off x="1120999" y="4234559"/>
            <a:ext cx="574196" cy="1015663"/>
          </a:xfrm>
          <a:prstGeom prst="rect">
            <a:avLst/>
          </a:prstGeom>
        </p:spPr>
        <p:txBody>
          <a:bodyPr wrap="none">
            <a:spAutoFit/>
          </a:bodyPr>
          <a:lstStyle/>
          <a:p>
            <a:r>
              <a:rPr lang="en-US" altLang="zh-CN" sz="6000" b="1" dirty="0" smtClean="0">
                <a:solidFill>
                  <a:srgbClr val="0070C0"/>
                </a:solidFill>
              </a:rPr>
              <a:t>4</a:t>
            </a:r>
            <a:endParaRPr lang="zh-CN" altLang="en-US" sz="6000" b="1" dirty="0">
              <a:solidFill>
                <a:srgbClr val="0070C0"/>
              </a:solidFill>
            </a:endParaRPr>
          </a:p>
        </p:txBody>
      </p:sp>
      <p:sp>
        <p:nvSpPr>
          <p:cNvPr id="90" name="矩形 89"/>
          <p:cNvSpPr/>
          <p:nvPr/>
        </p:nvSpPr>
        <p:spPr>
          <a:xfrm>
            <a:off x="457200" y="205085"/>
            <a:ext cx="1099725" cy="369332"/>
          </a:xfrm>
          <a:prstGeom prst="rect">
            <a:avLst/>
          </a:prstGeom>
        </p:spPr>
        <p:txBody>
          <a:bodyPr wrap="none">
            <a:spAutoFit/>
          </a:bodyPr>
          <a:lstStyle/>
          <a:p>
            <a:r>
              <a:rPr lang="en-US" altLang="zh-CN" b="1" dirty="0" smtClean="0"/>
              <a:t>Accuracy:</a:t>
            </a:r>
            <a:endParaRPr lang="zh-CN" altLang="en-US" dirty="0"/>
          </a:p>
        </p:txBody>
      </p:sp>
      <p:sp>
        <p:nvSpPr>
          <p:cNvPr id="91" name="Rectangle 42"/>
          <p:cNvSpPr/>
          <p:nvPr/>
        </p:nvSpPr>
        <p:spPr>
          <a:xfrm>
            <a:off x="2512383" y="258520"/>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43"/>
          <p:cNvSpPr/>
          <p:nvPr/>
        </p:nvSpPr>
        <p:spPr>
          <a:xfrm>
            <a:off x="2486983" y="476636"/>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45"/>
          <p:cNvCxnSpPr/>
          <p:nvPr/>
        </p:nvCxnSpPr>
        <p:spPr>
          <a:xfrm>
            <a:off x="2512383" y="464577"/>
            <a:ext cx="1742285" cy="0"/>
          </a:xfrm>
          <a:prstGeom prst="line">
            <a:avLst/>
          </a:prstGeom>
        </p:spPr>
        <p:style>
          <a:lnRef idx="1">
            <a:schemeClr val="dk1"/>
          </a:lnRef>
          <a:fillRef idx="0">
            <a:schemeClr val="dk1"/>
          </a:fillRef>
          <a:effectRef idx="0">
            <a:schemeClr val="dk1"/>
          </a:effectRef>
          <a:fontRef idx="minor">
            <a:schemeClr val="tx1"/>
          </a:fontRef>
        </p:style>
      </p:cxnSp>
      <p:sp>
        <p:nvSpPr>
          <p:cNvPr id="94" name="TextBox 48"/>
          <p:cNvSpPr txBox="1"/>
          <p:nvPr/>
        </p:nvSpPr>
        <p:spPr>
          <a:xfrm>
            <a:off x="2659705" y="163469"/>
            <a:ext cx="1441449" cy="338554"/>
          </a:xfrm>
          <a:prstGeom prst="rect">
            <a:avLst/>
          </a:prstGeom>
          <a:noFill/>
        </p:spPr>
        <p:txBody>
          <a:bodyPr wrap="square" rtlCol="0">
            <a:spAutoFit/>
          </a:bodyPr>
          <a:lstStyle/>
          <a:p>
            <a:pPr algn="ctr"/>
            <a:r>
              <a:rPr lang="en-US" sz="1600" dirty="0" smtClean="0"/>
              <a:t>4+4</a:t>
            </a:r>
            <a:endParaRPr lang="en-US" sz="1600" dirty="0"/>
          </a:p>
        </p:txBody>
      </p:sp>
      <p:sp>
        <p:nvSpPr>
          <p:cNvPr id="95" name="TextBox 49"/>
          <p:cNvSpPr txBox="1"/>
          <p:nvPr/>
        </p:nvSpPr>
        <p:spPr>
          <a:xfrm>
            <a:off x="2504128" y="442709"/>
            <a:ext cx="1752601" cy="276999"/>
          </a:xfrm>
          <a:prstGeom prst="rect">
            <a:avLst/>
          </a:prstGeom>
          <a:noFill/>
        </p:spPr>
        <p:txBody>
          <a:bodyPr wrap="square" rtlCol="0">
            <a:spAutoFit/>
          </a:bodyPr>
          <a:lstStyle/>
          <a:p>
            <a:pPr algn="ctr"/>
            <a:r>
              <a:rPr lang="en-US" sz="1200" b="1" dirty="0" smtClean="0">
                <a:solidFill>
                  <a:srgbClr val="993366"/>
                </a:solidFill>
              </a:rPr>
              <a:t>18</a:t>
            </a:r>
            <a:endParaRPr lang="en-US" sz="1200" b="1" dirty="0">
              <a:solidFill>
                <a:srgbClr val="993366"/>
              </a:solidFill>
            </a:endParaRPr>
          </a:p>
        </p:txBody>
      </p:sp>
      <p:sp>
        <p:nvSpPr>
          <p:cNvPr id="96" name="TextBox 52"/>
          <p:cNvSpPr txBox="1"/>
          <p:nvPr/>
        </p:nvSpPr>
        <p:spPr>
          <a:xfrm>
            <a:off x="4355374" y="320916"/>
            <a:ext cx="863600" cy="276999"/>
          </a:xfrm>
          <a:prstGeom prst="rect">
            <a:avLst/>
          </a:prstGeom>
          <a:noFill/>
        </p:spPr>
        <p:txBody>
          <a:bodyPr wrap="square" rtlCol="0">
            <a:spAutoFit/>
          </a:bodyPr>
          <a:lstStyle/>
          <a:p>
            <a:r>
              <a:rPr lang="en-US" sz="1200" dirty="0" smtClean="0"/>
              <a:t>=  44.4%</a:t>
            </a:r>
            <a:endParaRPr lang="en-US" sz="1200" dirty="0"/>
          </a:p>
        </p:txBody>
      </p:sp>
      <p:sp>
        <p:nvSpPr>
          <p:cNvPr id="97" name="矩形 96"/>
          <p:cNvSpPr/>
          <p:nvPr/>
        </p:nvSpPr>
        <p:spPr>
          <a:xfrm>
            <a:off x="415109" y="719891"/>
            <a:ext cx="1113446" cy="369332"/>
          </a:xfrm>
          <a:prstGeom prst="rect">
            <a:avLst/>
          </a:prstGeom>
        </p:spPr>
        <p:txBody>
          <a:bodyPr wrap="none">
            <a:spAutoFit/>
          </a:bodyPr>
          <a:lstStyle/>
          <a:p>
            <a:r>
              <a:rPr lang="en-US" altLang="zh-CN" b="1" dirty="0" smtClean="0"/>
              <a:t>Precision:</a:t>
            </a:r>
            <a:endParaRPr lang="zh-CN" altLang="en-US" dirty="0"/>
          </a:p>
        </p:txBody>
      </p:sp>
      <p:sp>
        <p:nvSpPr>
          <p:cNvPr id="98" name="Rectangle 42"/>
          <p:cNvSpPr/>
          <p:nvPr/>
        </p:nvSpPr>
        <p:spPr>
          <a:xfrm>
            <a:off x="2516217" y="918934"/>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43"/>
          <p:cNvSpPr/>
          <p:nvPr/>
        </p:nvSpPr>
        <p:spPr>
          <a:xfrm>
            <a:off x="2490817" y="1137050"/>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Connector 45"/>
          <p:cNvCxnSpPr/>
          <p:nvPr/>
        </p:nvCxnSpPr>
        <p:spPr>
          <a:xfrm>
            <a:off x="2516217" y="1124991"/>
            <a:ext cx="1742285" cy="0"/>
          </a:xfrm>
          <a:prstGeom prst="line">
            <a:avLst/>
          </a:prstGeom>
        </p:spPr>
        <p:style>
          <a:lnRef idx="1">
            <a:schemeClr val="dk1"/>
          </a:lnRef>
          <a:fillRef idx="0">
            <a:schemeClr val="dk1"/>
          </a:fillRef>
          <a:effectRef idx="0">
            <a:schemeClr val="dk1"/>
          </a:effectRef>
          <a:fontRef idx="minor">
            <a:schemeClr val="tx1"/>
          </a:fontRef>
        </p:style>
      </p:cxnSp>
      <p:sp>
        <p:nvSpPr>
          <p:cNvPr id="101" name="TextBox 48"/>
          <p:cNvSpPr txBox="1"/>
          <p:nvPr/>
        </p:nvSpPr>
        <p:spPr>
          <a:xfrm>
            <a:off x="2663539" y="823883"/>
            <a:ext cx="1441449" cy="338554"/>
          </a:xfrm>
          <a:prstGeom prst="rect">
            <a:avLst/>
          </a:prstGeom>
          <a:noFill/>
        </p:spPr>
        <p:txBody>
          <a:bodyPr wrap="square" rtlCol="0">
            <a:spAutoFit/>
          </a:bodyPr>
          <a:lstStyle/>
          <a:p>
            <a:pPr algn="ctr"/>
            <a:r>
              <a:rPr lang="en-US" sz="1600" dirty="0"/>
              <a:t>4</a:t>
            </a:r>
          </a:p>
        </p:txBody>
      </p:sp>
      <p:sp>
        <p:nvSpPr>
          <p:cNvPr id="102" name="TextBox 49"/>
          <p:cNvSpPr txBox="1"/>
          <p:nvPr/>
        </p:nvSpPr>
        <p:spPr>
          <a:xfrm>
            <a:off x="2507962" y="1103123"/>
            <a:ext cx="1752601" cy="276999"/>
          </a:xfrm>
          <a:prstGeom prst="rect">
            <a:avLst/>
          </a:prstGeom>
          <a:noFill/>
        </p:spPr>
        <p:txBody>
          <a:bodyPr wrap="square" rtlCol="0">
            <a:spAutoFit/>
          </a:bodyPr>
          <a:lstStyle/>
          <a:p>
            <a:pPr algn="ctr"/>
            <a:r>
              <a:rPr lang="en-US" sz="1200" b="1" dirty="0" smtClean="0">
                <a:solidFill>
                  <a:srgbClr val="0000CC"/>
                </a:solidFill>
              </a:rPr>
              <a:t>14</a:t>
            </a:r>
            <a:endParaRPr lang="en-US" sz="1200" b="1" dirty="0">
              <a:solidFill>
                <a:srgbClr val="0000CC"/>
              </a:solidFill>
            </a:endParaRPr>
          </a:p>
        </p:txBody>
      </p:sp>
      <p:sp>
        <p:nvSpPr>
          <p:cNvPr id="103" name="TextBox 52"/>
          <p:cNvSpPr txBox="1"/>
          <p:nvPr/>
        </p:nvSpPr>
        <p:spPr>
          <a:xfrm>
            <a:off x="4359208" y="981330"/>
            <a:ext cx="863600" cy="276999"/>
          </a:xfrm>
          <a:prstGeom prst="rect">
            <a:avLst/>
          </a:prstGeom>
          <a:noFill/>
        </p:spPr>
        <p:txBody>
          <a:bodyPr wrap="square" rtlCol="0">
            <a:spAutoFit/>
          </a:bodyPr>
          <a:lstStyle/>
          <a:p>
            <a:r>
              <a:rPr lang="en-US" sz="1200" dirty="0" smtClean="0"/>
              <a:t>=  28.5%</a:t>
            </a:r>
            <a:endParaRPr lang="en-US" sz="1200" dirty="0"/>
          </a:p>
        </p:txBody>
      </p:sp>
      <p:sp>
        <p:nvSpPr>
          <p:cNvPr id="104" name="矩形 103"/>
          <p:cNvSpPr/>
          <p:nvPr/>
        </p:nvSpPr>
        <p:spPr>
          <a:xfrm>
            <a:off x="726576" y="1480030"/>
            <a:ext cx="811504" cy="369332"/>
          </a:xfrm>
          <a:prstGeom prst="rect">
            <a:avLst/>
          </a:prstGeom>
        </p:spPr>
        <p:txBody>
          <a:bodyPr wrap="none">
            <a:spAutoFit/>
          </a:bodyPr>
          <a:lstStyle/>
          <a:p>
            <a:r>
              <a:rPr lang="en-US" altLang="zh-CN" b="1" dirty="0" smtClean="0"/>
              <a:t>Recall:</a:t>
            </a:r>
            <a:endParaRPr lang="zh-CN" altLang="en-US" dirty="0"/>
          </a:p>
        </p:txBody>
      </p:sp>
      <p:sp>
        <p:nvSpPr>
          <p:cNvPr id="105" name="Rectangle 42"/>
          <p:cNvSpPr/>
          <p:nvPr/>
        </p:nvSpPr>
        <p:spPr>
          <a:xfrm>
            <a:off x="2529111" y="1576795"/>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43"/>
          <p:cNvSpPr/>
          <p:nvPr/>
        </p:nvSpPr>
        <p:spPr>
          <a:xfrm>
            <a:off x="2503711" y="1794911"/>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45"/>
          <p:cNvCxnSpPr/>
          <p:nvPr/>
        </p:nvCxnSpPr>
        <p:spPr>
          <a:xfrm>
            <a:off x="2529111" y="1782852"/>
            <a:ext cx="1742285" cy="0"/>
          </a:xfrm>
          <a:prstGeom prst="line">
            <a:avLst/>
          </a:prstGeom>
        </p:spPr>
        <p:style>
          <a:lnRef idx="1">
            <a:schemeClr val="dk1"/>
          </a:lnRef>
          <a:fillRef idx="0">
            <a:schemeClr val="dk1"/>
          </a:fillRef>
          <a:effectRef idx="0">
            <a:schemeClr val="dk1"/>
          </a:effectRef>
          <a:fontRef idx="minor">
            <a:schemeClr val="tx1"/>
          </a:fontRef>
        </p:style>
      </p:cxnSp>
      <p:sp>
        <p:nvSpPr>
          <p:cNvPr id="108" name="TextBox 48"/>
          <p:cNvSpPr txBox="1"/>
          <p:nvPr/>
        </p:nvSpPr>
        <p:spPr>
          <a:xfrm>
            <a:off x="2676433" y="1481744"/>
            <a:ext cx="1441449" cy="338554"/>
          </a:xfrm>
          <a:prstGeom prst="rect">
            <a:avLst/>
          </a:prstGeom>
          <a:noFill/>
        </p:spPr>
        <p:txBody>
          <a:bodyPr wrap="square" rtlCol="0">
            <a:spAutoFit/>
          </a:bodyPr>
          <a:lstStyle/>
          <a:p>
            <a:pPr algn="ctr"/>
            <a:r>
              <a:rPr lang="en-US" sz="1600" dirty="0" smtClean="0"/>
              <a:t>4</a:t>
            </a:r>
            <a:endParaRPr lang="en-US" sz="1600" dirty="0"/>
          </a:p>
        </p:txBody>
      </p:sp>
      <p:sp>
        <p:nvSpPr>
          <p:cNvPr id="109" name="TextBox 49"/>
          <p:cNvSpPr txBox="1"/>
          <p:nvPr/>
        </p:nvSpPr>
        <p:spPr>
          <a:xfrm>
            <a:off x="2520856" y="1760984"/>
            <a:ext cx="1752601" cy="276999"/>
          </a:xfrm>
          <a:prstGeom prst="rect">
            <a:avLst/>
          </a:prstGeom>
          <a:noFill/>
        </p:spPr>
        <p:txBody>
          <a:bodyPr wrap="square" rtlCol="0">
            <a:spAutoFit/>
          </a:bodyPr>
          <a:lstStyle/>
          <a:p>
            <a:pPr algn="ctr"/>
            <a:r>
              <a:rPr lang="en-US" sz="1200" b="1" dirty="0" smtClean="0">
                <a:solidFill>
                  <a:srgbClr val="0000CC"/>
                </a:solidFill>
              </a:rPr>
              <a:t>4</a:t>
            </a:r>
            <a:endParaRPr lang="en-US" sz="1200" b="1" dirty="0">
              <a:solidFill>
                <a:srgbClr val="0000CC"/>
              </a:solidFill>
            </a:endParaRPr>
          </a:p>
        </p:txBody>
      </p:sp>
      <p:sp>
        <p:nvSpPr>
          <p:cNvPr id="110" name="TextBox 52"/>
          <p:cNvSpPr txBox="1"/>
          <p:nvPr/>
        </p:nvSpPr>
        <p:spPr>
          <a:xfrm>
            <a:off x="4372102" y="1639191"/>
            <a:ext cx="863600" cy="276999"/>
          </a:xfrm>
          <a:prstGeom prst="rect">
            <a:avLst/>
          </a:prstGeom>
          <a:noFill/>
        </p:spPr>
        <p:txBody>
          <a:bodyPr wrap="square" rtlCol="0">
            <a:spAutoFit/>
          </a:bodyPr>
          <a:lstStyle/>
          <a:p>
            <a:r>
              <a:rPr lang="en-US" sz="1200" dirty="0" smtClean="0"/>
              <a:t>=  100%</a:t>
            </a:r>
            <a:endParaRPr lang="en-US" sz="1200" dirty="0"/>
          </a:p>
        </p:txBody>
      </p:sp>
    </p:spTree>
    <p:extLst>
      <p:ext uri="{BB962C8B-B14F-4D97-AF65-F5344CB8AC3E}">
        <p14:creationId xmlns:p14="http://schemas.microsoft.com/office/powerpoint/2010/main" val="4224573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2" grpId="0" animBg="1"/>
      <p:bldP spid="94" grpId="0"/>
      <p:bldP spid="95" grpId="0"/>
      <p:bldP spid="96" grpId="0"/>
      <p:bldP spid="97" grpId="0"/>
      <p:bldP spid="98" grpId="0" animBg="1"/>
      <p:bldP spid="99" grpId="0" animBg="1"/>
      <p:bldP spid="101" grpId="0"/>
      <p:bldP spid="102" grpId="0"/>
      <p:bldP spid="103" grpId="0"/>
      <p:bldP spid="104" grpId="0"/>
      <p:bldP spid="105" grpId="0" animBg="1"/>
      <p:bldP spid="106" grpId="0" animBg="1"/>
      <p:bldP spid="108" grpId="0"/>
      <p:bldP spid="109" grpId="0"/>
      <p:bldP spid="1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6204092" y="285751"/>
            <a:ext cx="1028416" cy="276999"/>
          </a:xfrm>
          <a:prstGeom prst="rect">
            <a:avLst/>
          </a:prstGeom>
          <a:noFill/>
        </p:spPr>
        <p:txBody>
          <a:bodyPr wrap="square" rtlCol="0">
            <a:spAutoFit/>
          </a:bodyPr>
          <a:lstStyle/>
          <a:p>
            <a:r>
              <a:rPr lang="en-US" sz="1200" dirty="0" smtClean="0"/>
              <a:t>precision    =</a:t>
            </a:r>
            <a:endParaRPr lang="en-US" sz="1200" dirty="0"/>
          </a:p>
        </p:txBody>
      </p:sp>
      <p:sp>
        <p:nvSpPr>
          <p:cNvPr id="43" name="Rectangle 42"/>
          <p:cNvSpPr/>
          <p:nvPr/>
        </p:nvSpPr>
        <p:spPr>
          <a:xfrm>
            <a:off x="7264400" y="241300"/>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7239000" y="459416"/>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7264400" y="447357"/>
            <a:ext cx="1742285" cy="0"/>
          </a:xfrm>
          <a:prstGeom prst="line">
            <a:avLst/>
          </a:prstGeom>
        </p:spPr>
        <p:style>
          <a:lnRef idx="1">
            <a:schemeClr val="dk1"/>
          </a:lnRef>
          <a:fillRef idx="0">
            <a:schemeClr val="dk1"/>
          </a:fillRef>
          <a:effectRef idx="0">
            <a:schemeClr val="dk1"/>
          </a:effectRef>
          <a:fontRef idx="minor">
            <a:schemeClr val="tx1"/>
          </a:fontRef>
        </p:style>
      </p:cxnSp>
      <p:sp>
        <p:nvSpPr>
          <p:cNvPr id="49" name="TextBox 48"/>
          <p:cNvSpPr txBox="1"/>
          <p:nvPr/>
        </p:nvSpPr>
        <p:spPr>
          <a:xfrm>
            <a:off x="7414817" y="188926"/>
            <a:ext cx="1441449" cy="276999"/>
          </a:xfrm>
          <a:prstGeom prst="rect">
            <a:avLst/>
          </a:prstGeom>
          <a:noFill/>
        </p:spPr>
        <p:txBody>
          <a:bodyPr wrap="square" rtlCol="0">
            <a:spAutoFit/>
          </a:bodyPr>
          <a:lstStyle/>
          <a:p>
            <a:pPr algn="ctr"/>
            <a:r>
              <a:rPr lang="en-US" sz="1200" dirty="0" smtClean="0"/>
              <a:t>true positives</a:t>
            </a:r>
            <a:endParaRPr lang="en-US" sz="1200" dirty="0"/>
          </a:p>
        </p:txBody>
      </p:sp>
      <p:sp>
        <p:nvSpPr>
          <p:cNvPr id="50" name="TextBox 49"/>
          <p:cNvSpPr txBox="1"/>
          <p:nvPr/>
        </p:nvSpPr>
        <p:spPr>
          <a:xfrm>
            <a:off x="7264400" y="389751"/>
            <a:ext cx="1752601" cy="276999"/>
          </a:xfrm>
          <a:prstGeom prst="rect">
            <a:avLst/>
          </a:prstGeom>
          <a:noFill/>
        </p:spPr>
        <p:txBody>
          <a:bodyPr wrap="square" rtlCol="0">
            <a:spAutoFit/>
          </a:bodyPr>
          <a:lstStyle/>
          <a:p>
            <a:pPr algn="ctr"/>
            <a:r>
              <a:rPr lang="en-US" sz="1200" b="1" dirty="0">
                <a:solidFill>
                  <a:srgbClr val="0000CC"/>
                </a:solidFill>
              </a:rPr>
              <a:t>n</a:t>
            </a:r>
            <a:r>
              <a:rPr lang="en-US" sz="1200" b="1" dirty="0" smtClean="0">
                <a:solidFill>
                  <a:srgbClr val="0000CC"/>
                </a:solidFill>
              </a:rPr>
              <a:t>o. of predicted positive</a:t>
            </a:r>
            <a:endParaRPr lang="en-US" sz="1200" b="1" dirty="0">
              <a:solidFill>
                <a:srgbClr val="0000CC"/>
              </a:solidFill>
            </a:endParaRPr>
          </a:p>
        </p:txBody>
      </p:sp>
      <p:sp>
        <p:nvSpPr>
          <p:cNvPr id="53" name="TextBox 52"/>
          <p:cNvSpPr txBox="1"/>
          <p:nvPr/>
        </p:nvSpPr>
        <p:spPr>
          <a:xfrm>
            <a:off x="6400800" y="742950"/>
            <a:ext cx="863600" cy="276999"/>
          </a:xfrm>
          <a:prstGeom prst="rect">
            <a:avLst/>
          </a:prstGeom>
          <a:noFill/>
        </p:spPr>
        <p:txBody>
          <a:bodyPr wrap="square" rtlCol="0">
            <a:spAutoFit/>
          </a:bodyPr>
          <a:lstStyle/>
          <a:p>
            <a:r>
              <a:rPr lang="en-US" sz="1200" dirty="0" smtClean="0"/>
              <a:t>recall     =</a:t>
            </a:r>
            <a:endParaRPr lang="en-US" sz="1200" dirty="0"/>
          </a:p>
        </p:txBody>
      </p:sp>
      <p:sp>
        <p:nvSpPr>
          <p:cNvPr id="54" name="Rectangle 53"/>
          <p:cNvSpPr/>
          <p:nvPr/>
        </p:nvSpPr>
        <p:spPr>
          <a:xfrm>
            <a:off x="7232508" y="698500"/>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7207108" y="916616"/>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p:nvPr/>
        </p:nvCxnSpPr>
        <p:spPr>
          <a:xfrm>
            <a:off x="7232508" y="904557"/>
            <a:ext cx="1742285" cy="0"/>
          </a:xfrm>
          <a:prstGeom prst="line">
            <a:avLst/>
          </a:prstGeom>
        </p:spPr>
        <p:style>
          <a:lnRef idx="1">
            <a:schemeClr val="dk1"/>
          </a:lnRef>
          <a:fillRef idx="0">
            <a:schemeClr val="dk1"/>
          </a:fillRef>
          <a:effectRef idx="0">
            <a:schemeClr val="dk1"/>
          </a:effectRef>
          <a:fontRef idx="minor">
            <a:schemeClr val="tx1"/>
          </a:fontRef>
        </p:style>
      </p:cxnSp>
      <p:sp>
        <p:nvSpPr>
          <p:cNvPr id="57" name="TextBox 56"/>
          <p:cNvSpPr txBox="1"/>
          <p:nvPr/>
        </p:nvSpPr>
        <p:spPr>
          <a:xfrm>
            <a:off x="7382925" y="646126"/>
            <a:ext cx="1441449" cy="276999"/>
          </a:xfrm>
          <a:prstGeom prst="rect">
            <a:avLst/>
          </a:prstGeom>
          <a:noFill/>
        </p:spPr>
        <p:txBody>
          <a:bodyPr wrap="square" rtlCol="0">
            <a:spAutoFit/>
          </a:bodyPr>
          <a:lstStyle/>
          <a:p>
            <a:pPr algn="ctr"/>
            <a:r>
              <a:rPr lang="en-US" sz="1200" dirty="0"/>
              <a:t>t</a:t>
            </a:r>
            <a:r>
              <a:rPr lang="en-US" sz="1200" dirty="0" smtClean="0"/>
              <a:t>rue positives</a:t>
            </a:r>
            <a:endParaRPr lang="en-US" sz="1200" dirty="0"/>
          </a:p>
        </p:txBody>
      </p:sp>
      <p:sp>
        <p:nvSpPr>
          <p:cNvPr id="58" name="TextBox 57"/>
          <p:cNvSpPr txBox="1"/>
          <p:nvPr/>
        </p:nvSpPr>
        <p:spPr>
          <a:xfrm>
            <a:off x="7232508" y="846951"/>
            <a:ext cx="1752601" cy="276999"/>
          </a:xfrm>
          <a:prstGeom prst="rect">
            <a:avLst/>
          </a:prstGeom>
          <a:noFill/>
        </p:spPr>
        <p:txBody>
          <a:bodyPr wrap="square" rtlCol="0">
            <a:spAutoFit/>
          </a:bodyPr>
          <a:lstStyle/>
          <a:p>
            <a:pPr algn="ctr"/>
            <a:r>
              <a:rPr lang="en-US" sz="1200" b="1" dirty="0">
                <a:solidFill>
                  <a:schemeClr val="accent6">
                    <a:lumMod val="75000"/>
                  </a:schemeClr>
                </a:solidFill>
              </a:rPr>
              <a:t>n</a:t>
            </a:r>
            <a:r>
              <a:rPr lang="en-US" sz="1200" b="1" dirty="0" smtClean="0">
                <a:solidFill>
                  <a:schemeClr val="accent6">
                    <a:lumMod val="75000"/>
                  </a:schemeClr>
                </a:solidFill>
              </a:rPr>
              <a:t>o. of actual positive</a:t>
            </a:r>
            <a:endParaRPr lang="en-US" sz="1200" b="1" dirty="0">
              <a:solidFill>
                <a:schemeClr val="accent6">
                  <a:lumMod val="75000"/>
                </a:schemeClr>
              </a:solidFill>
            </a:endParaRPr>
          </a:p>
        </p:txBody>
      </p:sp>
      <p:pic>
        <p:nvPicPr>
          <p:cNvPr id="45" name="图片 44"/>
          <p:cNvPicPr>
            <a:picLocks noChangeAspect="1"/>
          </p:cNvPicPr>
          <p:nvPr/>
        </p:nvPicPr>
        <p:blipFill rotWithShape="1">
          <a:blip r:embed="rId2" cstate="print">
            <a:extLst>
              <a:ext uri="{28A0092B-C50C-407E-A947-70E740481C1C}">
                <a14:useLocalDpi xmlns:a14="http://schemas.microsoft.com/office/drawing/2010/main" val="0"/>
              </a:ext>
            </a:extLst>
          </a:blip>
          <a:srcRect l="8734" t="5869" r="7419" b="7472"/>
          <a:stretch/>
        </p:blipFill>
        <p:spPr>
          <a:xfrm>
            <a:off x="2209800" y="2608527"/>
            <a:ext cx="3657600" cy="2362200"/>
          </a:xfrm>
          <a:prstGeom prst="rect">
            <a:avLst/>
          </a:prstGeom>
        </p:spPr>
      </p:pic>
      <p:grpSp>
        <p:nvGrpSpPr>
          <p:cNvPr id="47" name="组合 46"/>
          <p:cNvGrpSpPr/>
          <p:nvPr/>
        </p:nvGrpSpPr>
        <p:grpSpPr>
          <a:xfrm>
            <a:off x="2943594" y="2519218"/>
            <a:ext cx="2407206" cy="2350186"/>
            <a:chOff x="2895600" y="133350"/>
            <a:chExt cx="3784434" cy="4434674"/>
          </a:xfrm>
        </p:grpSpPr>
        <p:cxnSp>
          <p:nvCxnSpPr>
            <p:cNvPr id="48" name="Straight Connector 25"/>
            <p:cNvCxnSpPr/>
            <p:nvPr/>
          </p:nvCxnSpPr>
          <p:spPr>
            <a:xfrm flipV="1">
              <a:off x="4698834" y="133350"/>
              <a:ext cx="0" cy="4434674"/>
            </a:xfrm>
            <a:prstGeom prst="line">
              <a:avLst/>
            </a:prstGeom>
            <a:ln w="38100">
              <a:tailEnd type="arrow" w="lg" len="med"/>
            </a:ln>
          </p:spPr>
          <p:style>
            <a:lnRef idx="3">
              <a:schemeClr val="accent1"/>
            </a:lnRef>
            <a:fillRef idx="0">
              <a:schemeClr val="accent1"/>
            </a:fillRef>
            <a:effectRef idx="2">
              <a:schemeClr val="accent1"/>
            </a:effectRef>
            <a:fontRef idx="minor">
              <a:schemeClr val="tx1"/>
            </a:fontRef>
          </p:style>
        </p:cxnSp>
        <p:cxnSp>
          <p:nvCxnSpPr>
            <p:cNvPr id="51" name="Straight Connector 26"/>
            <p:cNvCxnSpPr/>
            <p:nvPr/>
          </p:nvCxnSpPr>
          <p:spPr>
            <a:xfrm>
              <a:off x="2895600" y="4568024"/>
              <a:ext cx="3784434" cy="0"/>
            </a:xfrm>
            <a:prstGeom prst="line">
              <a:avLst/>
            </a:prstGeom>
            <a:ln w="38100">
              <a:tailEnd type="arrow" w="lg" len="med"/>
            </a:ln>
          </p:spPr>
          <p:style>
            <a:lnRef idx="3">
              <a:schemeClr val="accent1"/>
            </a:lnRef>
            <a:fillRef idx="0">
              <a:schemeClr val="accent1"/>
            </a:fillRef>
            <a:effectRef idx="2">
              <a:schemeClr val="accent1"/>
            </a:effectRef>
            <a:fontRef idx="minor">
              <a:schemeClr val="tx1"/>
            </a:fontRef>
          </p:style>
        </p:cxnSp>
        <p:cxnSp>
          <p:nvCxnSpPr>
            <p:cNvPr id="52" name="Straight Connector 30"/>
            <p:cNvCxnSpPr/>
            <p:nvPr/>
          </p:nvCxnSpPr>
          <p:spPr>
            <a:xfrm>
              <a:off x="4578693" y="388125"/>
              <a:ext cx="228600"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59" name="TextBox 31"/>
            <p:cNvSpPr txBox="1"/>
            <p:nvPr/>
          </p:nvSpPr>
          <p:spPr>
            <a:xfrm>
              <a:off x="3793480" y="576779"/>
              <a:ext cx="381000" cy="369332"/>
            </a:xfrm>
            <a:prstGeom prst="rect">
              <a:avLst/>
            </a:prstGeom>
            <a:noFill/>
          </p:spPr>
          <p:txBody>
            <a:bodyPr wrap="square" rtlCol="0">
              <a:spAutoFit/>
            </a:bodyPr>
            <a:lstStyle/>
            <a:p>
              <a:r>
                <a:rPr lang="en-US" dirty="0" smtClean="0"/>
                <a:t>1</a:t>
              </a:r>
              <a:endParaRPr lang="en-US" dirty="0"/>
            </a:p>
          </p:txBody>
        </p:sp>
        <p:cxnSp>
          <p:nvCxnSpPr>
            <p:cNvPr id="60" name="Straight Connector 32"/>
            <p:cNvCxnSpPr/>
            <p:nvPr/>
          </p:nvCxnSpPr>
          <p:spPr>
            <a:xfrm>
              <a:off x="4586313" y="2480260"/>
              <a:ext cx="228600"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61" name="TextBox 33"/>
            <p:cNvSpPr txBox="1"/>
            <p:nvPr/>
          </p:nvSpPr>
          <p:spPr>
            <a:xfrm>
              <a:off x="3702578" y="2179145"/>
              <a:ext cx="943805" cy="748883"/>
            </a:xfrm>
            <a:prstGeom prst="rect">
              <a:avLst/>
            </a:prstGeom>
            <a:noFill/>
          </p:spPr>
          <p:txBody>
            <a:bodyPr wrap="square" rtlCol="0">
              <a:spAutoFit/>
            </a:bodyPr>
            <a:lstStyle/>
            <a:p>
              <a:r>
                <a:rPr lang="en-US" dirty="0" smtClean="0"/>
                <a:t>0.5</a:t>
              </a:r>
              <a:endParaRPr lang="en-US" dirty="0"/>
            </a:p>
          </p:txBody>
        </p:sp>
      </p:grpSp>
      <p:sp>
        <p:nvSpPr>
          <p:cNvPr id="8" name="矩形 7"/>
          <p:cNvSpPr/>
          <p:nvPr/>
        </p:nvSpPr>
        <p:spPr>
          <a:xfrm>
            <a:off x="2209800" y="2519218"/>
            <a:ext cx="3657600" cy="2451509"/>
          </a:xfrm>
          <a:prstGeom prst="rect">
            <a:avLst/>
          </a:prstGeom>
          <a:solidFill>
            <a:srgbClr val="FF0000">
              <a:alpha val="18000"/>
            </a:srgb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9532" y="1112088"/>
            <a:ext cx="2428391" cy="2116451"/>
          </a:xfrm>
          <a:prstGeom prst="rect">
            <a:avLst/>
          </a:prstGeom>
        </p:spPr>
      </p:pic>
      <p:sp>
        <p:nvSpPr>
          <p:cNvPr id="36" name="椭圆 35"/>
          <p:cNvSpPr/>
          <p:nvPr/>
        </p:nvSpPr>
        <p:spPr>
          <a:xfrm>
            <a:off x="2659116" y="4831304"/>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椭圆 36"/>
          <p:cNvSpPr/>
          <p:nvPr/>
        </p:nvSpPr>
        <p:spPr>
          <a:xfrm>
            <a:off x="2867886" y="4831304"/>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椭圆 37"/>
          <p:cNvSpPr/>
          <p:nvPr/>
        </p:nvSpPr>
        <p:spPr>
          <a:xfrm>
            <a:off x="3167601" y="4832217"/>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9" name="椭圆 38"/>
          <p:cNvSpPr/>
          <p:nvPr/>
        </p:nvSpPr>
        <p:spPr>
          <a:xfrm>
            <a:off x="3757065" y="4759134"/>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0" name="椭圆 39"/>
          <p:cNvSpPr/>
          <p:nvPr/>
        </p:nvSpPr>
        <p:spPr>
          <a:xfrm>
            <a:off x="3916211" y="4489281"/>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椭圆 40"/>
          <p:cNvSpPr/>
          <p:nvPr/>
        </p:nvSpPr>
        <p:spPr>
          <a:xfrm>
            <a:off x="3959615" y="4213883"/>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3" name="椭圆 62"/>
          <p:cNvSpPr/>
          <p:nvPr/>
        </p:nvSpPr>
        <p:spPr>
          <a:xfrm>
            <a:off x="4010681" y="3915105"/>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4" name="椭圆 63"/>
          <p:cNvSpPr/>
          <p:nvPr/>
        </p:nvSpPr>
        <p:spPr>
          <a:xfrm>
            <a:off x="4101154" y="3417464"/>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5" name="椭圆 64"/>
          <p:cNvSpPr/>
          <p:nvPr/>
        </p:nvSpPr>
        <p:spPr>
          <a:xfrm>
            <a:off x="4131582" y="3207663"/>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6" name="椭圆 65"/>
          <p:cNvSpPr/>
          <p:nvPr/>
        </p:nvSpPr>
        <p:spPr>
          <a:xfrm>
            <a:off x="4188784" y="2968113"/>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7" name="椭圆 66"/>
          <p:cNvSpPr/>
          <p:nvPr/>
        </p:nvSpPr>
        <p:spPr>
          <a:xfrm>
            <a:off x="4281097" y="2749954"/>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8" name="椭圆 67"/>
          <p:cNvSpPr/>
          <p:nvPr/>
        </p:nvSpPr>
        <p:spPr>
          <a:xfrm>
            <a:off x="4409297" y="2652752"/>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9" name="椭圆 68"/>
          <p:cNvSpPr/>
          <p:nvPr/>
        </p:nvSpPr>
        <p:spPr>
          <a:xfrm>
            <a:off x="4614630" y="2621164"/>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0" name="椭圆 69"/>
          <p:cNvSpPr/>
          <p:nvPr/>
        </p:nvSpPr>
        <p:spPr>
          <a:xfrm>
            <a:off x="4864342" y="2623063"/>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1" name="椭圆 70"/>
          <p:cNvSpPr/>
          <p:nvPr/>
        </p:nvSpPr>
        <p:spPr>
          <a:xfrm>
            <a:off x="5176762" y="2614652"/>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2" name="椭圆 71"/>
          <p:cNvSpPr/>
          <p:nvPr/>
        </p:nvSpPr>
        <p:spPr>
          <a:xfrm>
            <a:off x="4156495" y="3090833"/>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3" name="椭圆 72"/>
          <p:cNvSpPr/>
          <p:nvPr/>
        </p:nvSpPr>
        <p:spPr>
          <a:xfrm>
            <a:off x="3942824" y="4338981"/>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4" name="椭圆 73"/>
          <p:cNvSpPr/>
          <p:nvPr/>
        </p:nvSpPr>
        <p:spPr>
          <a:xfrm>
            <a:off x="3989321" y="4083089"/>
            <a:ext cx="76200" cy="76200"/>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5" name="矩形 74"/>
          <p:cNvSpPr/>
          <p:nvPr/>
        </p:nvSpPr>
        <p:spPr>
          <a:xfrm>
            <a:off x="388268" y="2609501"/>
            <a:ext cx="1510735" cy="369332"/>
          </a:xfrm>
          <a:prstGeom prst="rect">
            <a:avLst/>
          </a:prstGeom>
        </p:spPr>
        <p:txBody>
          <a:bodyPr wrap="none">
            <a:spAutoFit/>
          </a:bodyPr>
          <a:lstStyle/>
          <a:p>
            <a:r>
              <a:rPr lang="en-US" altLang="zh-CN" b="1" dirty="0" smtClean="0">
                <a:solidFill>
                  <a:srgbClr val="FF0000"/>
                </a:solidFill>
              </a:rPr>
              <a:t>Ground truth:</a:t>
            </a:r>
            <a:endParaRPr lang="zh-CN" altLang="en-US" b="1" dirty="0">
              <a:solidFill>
                <a:srgbClr val="FF0000"/>
              </a:solidFill>
            </a:endParaRPr>
          </a:p>
        </p:txBody>
      </p:sp>
      <p:sp>
        <p:nvSpPr>
          <p:cNvPr id="78" name="矩形 77"/>
          <p:cNvSpPr/>
          <p:nvPr/>
        </p:nvSpPr>
        <p:spPr>
          <a:xfrm>
            <a:off x="695334" y="2953740"/>
            <a:ext cx="949299" cy="369332"/>
          </a:xfrm>
          <a:prstGeom prst="rect">
            <a:avLst/>
          </a:prstGeom>
        </p:spPr>
        <p:txBody>
          <a:bodyPr wrap="none">
            <a:spAutoFit/>
          </a:bodyPr>
          <a:lstStyle/>
          <a:p>
            <a:r>
              <a:rPr lang="en-US" altLang="zh-CN" dirty="0" smtClean="0"/>
              <a:t>Cancer: </a:t>
            </a:r>
            <a:endParaRPr lang="zh-CN" altLang="en-US" dirty="0"/>
          </a:p>
        </p:txBody>
      </p:sp>
      <p:sp>
        <p:nvSpPr>
          <p:cNvPr id="79" name="矩形 78"/>
          <p:cNvSpPr/>
          <p:nvPr/>
        </p:nvSpPr>
        <p:spPr>
          <a:xfrm>
            <a:off x="253008" y="3335125"/>
            <a:ext cx="1384995" cy="369332"/>
          </a:xfrm>
          <a:prstGeom prst="rect">
            <a:avLst/>
          </a:prstGeom>
        </p:spPr>
        <p:txBody>
          <a:bodyPr wrap="none">
            <a:spAutoFit/>
          </a:bodyPr>
          <a:lstStyle/>
          <a:p>
            <a:r>
              <a:rPr lang="en-US" altLang="zh-CN" dirty="0" smtClean="0"/>
              <a:t>Non-cancer: </a:t>
            </a:r>
            <a:endParaRPr lang="zh-CN" altLang="en-US" dirty="0"/>
          </a:p>
        </p:txBody>
      </p:sp>
      <p:sp>
        <p:nvSpPr>
          <p:cNvPr id="80" name="矩形 79"/>
          <p:cNvSpPr/>
          <p:nvPr/>
        </p:nvSpPr>
        <p:spPr>
          <a:xfrm>
            <a:off x="1512686" y="2946143"/>
            <a:ext cx="301686" cy="369332"/>
          </a:xfrm>
          <a:prstGeom prst="rect">
            <a:avLst/>
          </a:prstGeom>
        </p:spPr>
        <p:txBody>
          <a:bodyPr wrap="none">
            <a:spAutoFit/>
          </a:bodyPr>
          <a:lstStyle/>
          <a:p>
            <a:r>
              <a:rPr lang="en-US" altLang="zh-CN" dirty="0" smtClean="0"/>
              <a:t>4</a:t>
            </a:r>
            <a:endParaRPr lang="zh-CN" altLang="en-US" dirty="0"/>
          </a:p>
        </p:txBody>
      </p:sp>
      <p:sp>
        <p:nvSpPr>
          <p:cNvPr id="81" name="矩形 80"/>
          <p:cNvSpPr/>
          <p:nvPr/>
        </p:nvSpPr>
        <p:spPr>
          <a:xfrm>
            <a:off x="1453727" y="3346725"/>
            <a:ext cx="418704" cy="369332"/>
          </a:xfrm>
          <a:prstGeom prst="rect">
            <a:avLst/>
          </a:prstGeom>
        </p:spPr>
        <p:txBody>
          <a:bodyPr wrap="none">
            <a:spAutoFit/>
          </a:bodyPr>
          <a:lstStyle/>
          <a:p>
            <a:r>
              <a:rPr lang="en-US" altLang="zh-CN" dirty="0" smtClean="0"/>
              <a:t>14</a:t>
            </a:r>
            <a:endParaRPr lang="zh-CN" altLang="en-US" dirty="0"/>
          </a:p>
        </p:txBody>
      </p:sp>
      <p:graphicFrame>
        <p:nvGraphicFramePr>
          <p:cNvPr id="82" name="表格 81"/>
          <p:cNvGraphicFramePr>
            <a:graphicFrameLocks noGrp="1"/>
          </p:cNvGraphicFramePr>
          <p:nvPr/>
        </p:nvGraphicFramePr>
        <p:xfrm>
          <a:off x="6934200" y="3335125"/>
          <a:ext cx="1828800" cy="1635602"/>
        </p:xfrm>
        <a:graphic>
          <a:graphicData uri="http://schemas.openxmlformats.org/drawingml/2006/table">
            <a:tbl>
              <a:tblPr firstRow="1" bandRow="1">
                <a:tableStyleId>{8799B23B-EC83-4686-B30A-512413B5E67A}</a:tableStyleId>
              </a:tblPr>
              <a:tblGrid>
                <a:gridCol w="914400"/>
                <a:gridCol w="914400"/>
              </a:tblGrid>
              <a:tr h="817801">
                <a:tc>
                  <a:txBody>
                    <a:bodyPr/>
                    <a:lstStyle/>
                    <a:p>
                      <a:pPr algn="ctr"/>
                      <a:endParaRPr lang="zh-CN" altLang="en-US" dirty="0"/>
                    </a:p>
                  </a:txBody>
                  <a:tcPr anchor="ctr">
                    <a:solidFill>
                      <a:srgbClr val="92D050"/>
                    </a:solidFill>
                  </a:tcPr>
                </a:tc>
                <a:tc>
                  <a:txBody>
                    <a:bodyPr/>
                    <a:lstStyle/>
                    <a:p>
                      <a:pPr algn="ctr"/>
                      <a:endParaRPr lang="zh-CN" altLang="en-US" dirty="0"/>
                    </a:p>
                  </a:txBody>
                  <a:tcPr anchor="ctr">
                    <a:solidFill>
                      <a:srgbClr val="FF0000"/>
                    </a:solidFill>
                  </a:tcPr>
                </a:tc>
              </a:tr>
              <a:tr h="817801">
                <a:tc>
                  <a:txBody>
                    <a:bodyPr/>
                    <a:lstStyle/>
                    <a:p>
                      <a:pPr algn="ctr"/>
                      <a:endParaRPr lang="zh-CN" altLang="en-US" dirty="0"/>
                    </a:p>
                  </a:txBody>
                  <a:tcPr anchor="ctr">
                    <a:solidFill>
                      <a:srgbClr val="FF0000">
                        <a:alpha val="20000"/>
                      </a:srgbClr>
                    </a:solidFill>
                  </a:tcPr>
                </a:tc>
                <a:tc>
                  <a:txBody>
                    <a:bodyPr/>
                    <a:lstStyle/>
                    <a:p>
                      <a:pPr algn="ctr"/>
                      <a:endParaRPr lang="zh-CN" altLang="en-US" dirty="0"/>
                    </a:p>
                  </a:txBody>
                  <a:tcPr anchor="ctr">
                    <a:solidFill>
                      <a:srgbClr val="00CC00">
                        <a:alpha val="20000"/>
                      </a:srgbClr>
                    </a:solidFill>
                  </a:tcPr>
                </a:tc>
              </a:tr>
            </a:tbl>
          </a:graphicData>
        </a:graphic>
      </p:graphicFrame>
      <p:sp>
        <p:nvSpPr>
          <p:cNvPr id="83" name="矩形 82"/>
          <p:cNvSpPr/>
          <p:nvPr/>
        </p:nvSpPr>
        <p:spPr>
          <a:xfrm>
            <a:off x="7085163" y="3223577"/>
            <a:ext cx="574196" cy="1015663"/>
          </a:xfrm>
          <a:prstGeom prst="rect">
            <a:avLst/>
          </a:prstGeom>
        </p:spPr>
        <p:txBody>
          <a:bodyPr wrap="none">
            <a:spAutoFit/>
          </a:bodyPr>
          <a:lstStyle/>
          <a:p>
            <a:r>
              <a:rPr lang="en-US" altLang="zh-CN" sz="6000" b="1" dirty="0" smtClean="0">
                <a:solidFill>
                  <a:prstClr val="black"/>
                </a:solidFill>
              </a:rPr>
              <a:t>4</a:t>
            </a:r>
            <a:endParaRPr lang="zh-CN" altLang="en-US" sz="6000" b="1" dirty="0">
              <a:solidFill>
                <a:prstClr val="black"/>
              </a:solidFill>
            </a:endParaRPr>
          </a:p>
        </p:txBody>
      </p:sp>
      <p:sp>
        <p:nvSpPr>
          <p:cNvPr id="84" name="矩形 83"/>
          <p:cNvSpPr/>
          <p:nvPr/>
        </p:nvSpPr>
        <p:spPr>
          <a:xfrm>
            <a:off x="7833127" y="3223576"/>
            <a:ext cx="963725" cy="1015663"/>
          </a:xfrm>
          <a:prstGeom prst="rect">
            <a:avLst/>
          </a:prstGeom>
        </p:spPr>
        <p:txBody>
          <a:bodyPr wrap="none">
            <a:spAutoFit/>
          </a:bodyPr>
          <a:lstStyle/>
          <a:p>
            <a:r>
              <a:rPr lang="en-US" altLang="zh-CN" sz="6000" b="1" dirty="0" smtClean="0">
                <a:solidFill>
                  <a:prstClr val="black"/>
                </a:solidFill>
              </a:rPr>
              <a:t>14</a:t>
            </a:r>
            <a:endParaRPr lang="zh-CN" altLang="en-US" sz="6000" b="1" dirty="0">
              <a:solidFill>
                <a:prstClr val="black"/>
              </a:solidFill>
            </a:endParaRPr>
          </a:p>
        </p:txBody>
      </p:sp>
      <p:sp>
        <p:nvSpPr>
          <p:cNvPr id="85" name="矩形 84"/>
          <p:cNvSpPr/>
          <p:nvPr/>
        </p:nvSpPr>
        <p:spPr>
          <a:xfrm>
            <a:off x="8049220" y="4047977"/>
            <a:ext cx="574196" cy="1015663"/>
          </a:xfrm>
          <a:prstGeom prst="rect">
            <a:avLst/>
          </a:prstGeom>
        </p:spPr>
        <p:txBody>
          <a:bodyPr wrap="none">
            <a:spAutoFit/>
          </a:bodyPr>
          <a:lstStyle/>
          <a:p>
            <a:r>
              <a:rPr lang="en-US" altLang="zh-CN" sz="6000" b="1" dirty="0" smtClean="0">
                <a:solidFill>
                  <a:prstClr val="black"/>
                </a:solidFill>
              </a:rPr>
              <a:t>0</a:t>
            </a:r>
            <a:endParaRPr lang="zh-CN" altLang="en-US" sz="6000" b="1" dirty="0">
              <a:solidFill>
                <a:prstClr val="black"/>
              </a:solidFill>
            </a:endParaRPr>
          </a:p>
        </p:txBody>
      </p:sp>
      <p:sp>
        <p:nvSpPr>
          <p:cNvPr id="86" name="矩形 85"/>
          <p:cNvSpPr/>
          <p:nvPr/>
        </p:nvSpPr>
        <p:spPr>
          <a:xfrm>
            <a:off x="7100615" y="4055872"/>
            <a:ext cx="574196" cy="1015663"/>
          </a:xfrm>
          <a:prstGeom prst="rect">
            <a:avLst/>
          </a:prstGeom>
        </p:spPr>
        <p:txBody>
          <a:bodyPr wrap="none">
            <a:spAutoFit/>
          </a:bodyPr>
          <a:lstStyle/>
          <a:p>
            <a:r>
              <a:rPr lang="en-US" altLang="zh-CN" sz="6000" b="1" dirty="0" smtClean="0">
                <a:solidFill>
                  <a:prstClr val="black"/>
                </a:solidFill>
              </a:rPr>
              <a:t>0</a:t>
            </a:r>
            <a:endParaRPr lang="zh-CN" altLang="en-US" sz="6000" b="1" dirty="0">
              <a:solidFill>
                <a:prstClr val="black"/>
              </a:solidFill>
            </a:endParaRPr>
          </a:p>
        </p:txBody>
      </p:sp>
      <p:sp>
        <p:nvSpPr>
          <p:cNvPr id="87" name="矩形 86"/>
          <p:cNvSpPr/>
          <p:nvPr/>
        </p:nvSpPr>
        <p:spPr>
          <a:xfrm>
            <a:off x="4644181" y="3006213"/>
            <a:ext cx="963725" cy="1015663"/>
          </a:xfrm>
          <a:prstGeom prst="rect">
            <a:avLst/>
          </a:prstGeom>
        </p:spPr>
        <p:txBody>
          <a:bodyPr wrap="none">
            <a:spAutoFit/>
          </a:bodyPr>
          <a:lstStyle/>
          <a:p>
            <a:r>
              <a:rPr lang="en-US" altLang="zh-CN" sz="6000" b="1" dirty="0" smtClean="0">
                <a:solidFill>
                  <a:schemeClr val="accent6">
                    <a:lumMod val="75000"/>
                  </a:schemeClr>
                </a:solidFill>
              </a:rPr>
              <a:t>18</a:t>
            </a:r>
            <a:endParaRPr lang="zh-CN" altLang="en-US" sz="6000" b="1" dirty="0">
              <a:solidFill>
                <a:schemeClr val="accent6">
                  <a:lumMod val="75000"/>
                </a:schemeClr>
              </a:solidFill>
            </a:endParaRPr>
          </a:p>
        </p:txBody>
      </p:sp>
      <p:sp>
        <p:nvSpPr>
          <p:cNvPr id="88" name="矩形 87"/>
          <p:cNvSpPr/>
          <p:nvPr/>
        </p:nvSpPr>
        <p:spPr>
          <a:xfrm>
            <a:off x="1443802" y="4231585"/>
            <a:ext cx="574196" cy="1015663"/>
          </a:xfrm>
          <a:prstGeom prst="rect">
            <a:avLst/>
          </a:prstGeom>
        </p:spPr>
        <p:txBody>
          <a:bodyPr wrap="none">
            <a:spAutoFit/>
          </a:bodyPr>
          <a:lstStyle/>
          <a:p>
            <a:r>
              <a:rPr lang="en-US" altLang="zh-CN" sz="6000" b="1" dirty="0" smtClean="0">
                <a:solidFill>
                  <a:srgbClr val="0070C0"/>
                </a:solidFill>
              </a:rPr>
              <a:t>0</a:t>
            </a:r>
            <a:endParaRPr lang="zh-CN" altLang="en-US" sz="6000" b="1" dirty="0">
              <a:solidFill>
                <a:srgbClr val="0070C0"/>
              </a:solidFill>
            </a:endParaRPr>
          </a:p>
        </p:txBody>
      </p:sp>
      <p:sp>
        <p:nvSpPr>
          <p:cNvPr id="90" name="矩形 89"/>
          <p:cNvSpPr/>
          <p:nvPr/>
        </p:nvSpPr>
        <p:spPr>
          <a:xfrm>
            <a:off x="457200" y="205085"/>
            <a:ext cx="1099725" cy="369332"/>
          </a:xfrm>
          <a:prstGeom prst="rect">
            <a:avLst/>
          </a:prstGeom>
        </p:spPr>
        <p:txBody>
          <a:bodyPr wrap="none">
            <a:spAutoFit/>
          </a:bodyPr>
          <a:lstStyle/>
          <a:p>
            <a:r>
              <a:rPr lang="en-US" altLang="zh-CN" b="1" dirty="0" smtClean="0"/>
              <a:t>Accuracy:</a:t>
            </a:r>
            <a:endParaRPr lang="zh-CN" altLang="en-US" dirty="0"/>
          </a:p>
        </p:txBody>
      </p:sp>
      <p:sp>
        <p:nvSpPr>
          <p:cNvPr id="91" name="Rectangle 42"/>
          <p:cNvSpPr/>
          <p:nvPr/>
        </p:nvSpPr>
        <p:spPr>
          <a:xfrm>
            <a:off x="2512383" y="258520"/>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43"/>
          <p:cNvSpPr/>
          <p:nvPr/>
        </p:nvSpPr>
        <p:spPr>
          <a:xfrm>
            <a:off x="2486983" y="476636"/>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45"/>
          <p:cNvCxnSpPr/>
          <p:nvPr/>
        </p:nvCxnSpPr>
        <p:spPr>
          <a:xfrm>
            <a:off x="2512383" y="464577"/>
            <a:ext cx="1742285" cy="0"/>
          </a:xfrm>
          <a:prstGeom prst="line">
            <a:avLst/>
          </a:prstGeom>
        </p:spPr>
        <p:style>
          <a:lnRef idx="1">
            <a:schemeClr val="dk1"/>
          </a:lnRef>
          <a:fillRef idx="0">
            <a:schemeClr val="dk1"/>
          </a:fillRef>
          <a:effectRef idx="0">
            <a:schemeClr val="dk1"/>
          </a:effectRef>
          <a:fontRef idx="minor">
            <a:schemeClr val="tx1"/>
          </a:fontRef>
        </p:style>
      </p:cxnSp>
      <p:sp>
        <p:nvSpPr>
          <p:cNvPr id="94" name="TextBox 48"/>
          <p:cNvSpPr txBox="1"/>
          <p:nvPr/>
        </p:nvSpPr>
        <p:spPr>
          <a:xfrm>
            <a:off x="2659705" y="163469"/>
            <a:ext cx="1441449" cy="338554"/>
          </a:xfrm>
          <a:prstGeom prst="rect">
            <a:avLst/>
          </a:prstGeom>
          <a:noFill/>
        </p:spPr>
        <p:txBody>
          <a:bodyPr wrap="square" rtlCol="0">
            <a:spAutoFit/>
          </a:bodyPr>
          <a:lstStyle/>
          <a:p>
            <a:pPr algn="ctr"/>
            <a:r>
              <a:rPr lang="en-US" sz="1600" dirty="0" smtClean="0"/>
              <a:t>4</a:t>
            </a:r>
            <a:endParaRPr lang="en-US" sz="1600" dirty="0"/>
          </a:p>
        </p:txBody>
      </p:sp>
      <p:sp>
        <p:nvSpPr>
          <p:cNvPr id="95" name="TextBox 49"/>
          <p:cNvSpPr txBox="1"/>
          <p:nvPr/>
        </p:nvSpPr>
        <p:spPr>
          <a:xfrm>
            <a:off x="2504128" y="442709"/>
            <a:ext cx="1752601" cy="276999"/>
          </a:xfrm>
          <a:prstGeom prst="rect">
            <a:avLst/>
          </a:prstGeom>
          <a:noFill/>
        </p:spPr>
        <p:txBody>
          <a:bodyPr wrap="square" rtlCol="0">
            <a:spAutoFit/>
          </a:bodyPr>
          <a:lstStyle/>
          <a:p>
            <a:pPr algn="ctr"/>
            <a:r>
              <a:rPr lang="en-US" sz="1200" b="1" dirty="0" smtClean="0">
                <a:solidFill>
                  <a:srgbClr val="993366"/>
                </a:solidFill>
              </a:rPr>
              <a:t>18</a:t>
            </a:r>
            <a:endParaRPr lang="en-US" sz="1200" b="1" dirty="0">
              <a:solidFill>
                <a:srgbClr val="993366"/>
              </a:solidFill>
            </a:endParaRPr>
          </a:p>
        </p:txBody>
      </p:sp>
      <p:sp>
        <p:nvSpPr>
          <p:cNvPr id="96" name="TextBox 52"/>
          <p:cNvSpPr txBox="1"/>
          <p:nvPr/>
        </p:nvSpPr>
        <p:spPr>
          <a:xfrm>
            <a:off x="4355374" y="320916"/>
            <a:ext cx="863600" cy="276999"/>
          </a:xfrm>
          <a:prstGeom prst="rect">
            <a:avLst/>
          </a:prstGeom>
          <a:noFill/>
        </p:spPr>
        <p:txBody>
          <a:bodyPr wrap="square" rtlCol="0">
            <a:spAutoFit/>
          </a:bodyPr>
          <a:lstStyle/>
          <a:p>
            <a:r>
              <a:rPr lang="en-US" sz="1200" dirty="0" smtClean="0"/>
              <a:t>=  22.2%</a:t>
            </a:r>
            <a:endParaRPr lang="en-US" sz="1200" dirty="0"/>
          </a:p>
        </p:txBody>
      </p:sp>
      <p:sp>
        <p:nvSpPr>
          <p:cNvPr id="97" name="矩形 96"/>
          <p:cNvSpPr/>
          <p:nvPr/>
        </p:nvSpPr>
        <p:spPr>
          <a:xfrm>
            <a:off x="415109" y="719891"/>
            <a:ext cx="1113446" cy="369332"/>
          </a:xfrm>
          <a:prstGeom prst="rect">
            <a:avLst/>
          </a:prstGeom>
        </p:spPr>
        <p:txBody>
          <a:bodyPr wrap="none">
            <a:spAutoFit/>
          </a:bodyPr>
          <a:lstStyle/>
          <a:p>
            <a:r>
              <a:rPr lang="en-US" altLang="zh-CN" b="1" dirty="0" smtClean="0"/>
              <a:t>Precision:</a:t>
            </a:r>
            <a:endParaRPr lang="zh-CN" altLang="en-US" dirty="0"/>
          </a:p>
        </p:txBody>
      </p:sp>
      <p:sp>
        <p:nvSpPr>
          <p:cNvPr id="98" name="Rectangle 42"/>
          <p:cNvSpPr/>
          <p:nvPr/>
        </p:nvSpPr>
        <p:spPr>
          <a:xfrm>
            <a:off x="2516217" y="918934"/>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43"/>
          <p:cNvSpPr/>
          <p:nvPr/>
        </p:nvSpPr>
        <p:spPr>
          <a:xfrm>
            <a:off x="2490817" y="1137050"/>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Connector 45"/>
          <p:cNvCxnSpPr/>
          <p:nvPr/>
        </p:nvCxnSpPr>
        <p:spPr>
          <a:xfrm>
            <a:off x="2516217" y="1124991"/>
            <a:ext cx="1742285" cy="0"/>
          </a:xfrm>
          <a:prstGeom prst="line">
            <a:avLst/>
          </a:prstGeom>
        </p:spPr>
        <p:style>
          <a:lnRef idx="1">
            <a:schemeClr val="dk1"/>
          </a:lnRef>
          <a:fillRef idx="0">
            <a:schemeClr val="dk1"/>
          </a:fillRef>
          <a:effectRef idx="0">
            <a:schemeClr val="dk1"/>
          </a:effectRef>
          <a:fontRef idx="minor">
            <a:schemeClr val="tx1"/>
          </a:fontRef>
        </p:style>
      </p:cxnSp>
      <p:sp>
        <p:nvSpPr>
          <p:cNvPr id="101" name="TextBox 48"/>
          <p:cNvSpPr txBox="1"/>
          <p:nvPr/>
        </p:nvSpPr>
        <p:spPr>
          <a:xfrm>
            <a:off x="2663539" y="823883"/>
            <a:ext cx="1441449" cy="338554"/>
          </a:xfrm>
          <a:prstGeom prst="rect">
            <a:avLst/>
          </a:prstGeom>
          <a:noFill/>
        </p:spPr>
        <p:txBody>
          <a:bodyPr wrap="square" rtlCol="0">
            <a:spAutoFit/>
          </a:bodyPr>
          <a:lstStyle/>
          <a:p>
            <a:pPr algn="ctr"/>
            <a:r>
              <a:rPr lang="en-US" sz="1600" dirty="0"/>
              <a:t>4</a:t>
            </a:r>
          </a:p>
        </p:txBody>
      </p:sp>
      <p:sp>
        <p:nvSpPr>
          <p:cNvPr id="102" name="TextBox 49"/>
          <p:cNvSpPr txBox="1"/>
          <p:nvPr/>
        </p:nvSpPr>
        <p:spPr>
          <a:xfrm>
            <a:off x="2507962" y="1103123"/>
            <a:ext cx="1752601" cy="276999"/>
          </a:xfrm>
          <a:prstGeom prst="rect">
            <a:avLst/>
          </a:prstGeom>
          <a:noFill/>
        </p:spPr>
        <p:txBody>
          <a:bodyPr wrap="square" rtlCol="0">
            <a:spAutoFit/>
          </a:bodyPr>
          <a:lstStyle/>
          <a:p>
            <a:pPr algn="ctr"/>
            <a:r>
              <a:rPr lang="en-US" sz="1200" b="1" dirty="0" smtClean="0">
                <a:solidFill>
                  <a:srgbClr val="0000CC"/>
                </a:solidFill>
              </a:rPr>
              <a:t>18</a:t>
            </a:r>
            <a:endParaRPr lang="en-US" sz="1200" b="1" dirty="0">
              <a:solidFill>
                <a:srgbClr val="0000CC"/>
              </a:solidFill>
            </a:endParaRPr>
          </a:p>
        </p:txBody>
      </p:sp>
      <p:sp>
        <p:nvSpPr>
          <p:cNvPr id="103" name="TextBox 52"/>
          <p:cNvSpPr txBox="1"/>
          <p:nvPr/>
        </p:nvSpPr>
        <p:spPr>
          <a:xfrm>
            <a:off x="4359208" y="981330"/>
            <a:ext cx="863600" cy="276999"/>
          </a:xfrm>
          <a:prstGeom prst="rect">
            <a:avLst/>
          </a:prstGeom>
          <a:noFill/>
        </p:spPr>
        <p:txBody>
          <a:bodyPr wrap="square" rtlCol="0">
            <a:spAutoFit/>
          </a:bodyPr>
          <a:lstStyle/>
          <a:p>
            <a:r>
              <a:rPr lang="en-US" sz="1200" dirty="0" smtClean="0"/>
              <a:t>=  </a:t>
            </a:r>
            <a:r>
              <a:rPr lang="en-US" sz="1200" dirty="0" smtClean="0"/>
              <a:t>22.2%</a:t>
            </a:r>
            <a:endParaRPr lang="en-US" sz="1200" dirty="0"/>
          </a:p>
        </p:txBody>
      </p:sp>
      <p:sp>
        <p:nvSpPr>
          <p:cNvPr id="104" name="矩形 103"/>
          <p:cNvSpPr/>
          <p:nvPr/>
        </p:nvSpPr>
        <p:spPr>
          <a:xfrm>
            <a:off x="726576" y="1480030"/>
            <a:ext cx="811504" cy="369332"/>
          </a:xfrm>
          <a:prstGeom prst="rect">
            <a:avLst/>
          </a:prstGeom>
        </p:spPr>
        <p:txBody>
          <a:bodyPr wrap="none">
            <a:spAutoFit/>
          </a:bodyPr>
          <a:lstStyle/>
          <a:p>
            <a:r>
              <a:rPr lang="en-US" altLang="zh-CN" b="1" dirty="0" smtClean="0"/>
              <a:t>Recall:</a:t>
            </a:r>
            <a:endParaRPr lang="zh-CN" altLang="en-US" dirty="0"/>
          </a:p>
        </p:txBody>
      </p:sp>
      <p:sp>
        <p:nvSpPr>
          <p:cNvPr id="105" name="Rectangle 42"/>
          <p:cNvSpPr/>
          <p:nvPr/>
        </p:nvSpPr>
        <p:spPr>
          <a:xfrm>
            <a:off x="2529111" y="1576795"/>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43"/>
          <p:cNvSpPr/>
          <p:nvPr/>
        </p:nvSpPr>
        <p:spPr>
          <a:xfrm>
            <a:off x="2503711" y="1794911"/>
            <a:ext cx="685800" cy="18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45"/>
          <p:cNvCxnSpPr/>
          <p:nvPr/>
        </p:nvCxnSpPr>
        <p:spPr>
          <a:xfrm>
            <a:off x="2529111" y="1782852"/>
            <a:ext cx="1742285" cy="0"/>
          </a:xfrm>
          <a:prstGeom prst="line">
            <a:avLst/>
          </a:prstGeom>
        </p:spPr>
        <p:style>
          <a:lnRef idx="1">
            <a:schemeClr val="dk1"/>
          </a:lnRef>
          <a:fillRef idx="0">
            <a:schemeClr val="dk1"/>
          </a:fillRef>
          <a:effectRef idx="0">
            <a:schemeClr val="dk1"/>
          </a:effectRef>
          <a:fontRef idx="minor">
            <a:schemeClr val="tx1"/>
          </a:fontRef>
        </p:style>
      </p:cxnSp>
      <p:sp>
        <p:nvSpPr>
          <p:cNvPr id="108" name="TextBox 48"/>
          <p:cNvSpPr txBox="1"/>
          <p:nvPr/>
        </p:nvSpPr>
        <p:spPr>
          <a:xfrm>
            <a:off x="2676433" y="1481744"/>
            <a:ext cx="1441449" cy="338554"/>
          </a:xfrm>
          <a:prstGeom prst="rect">
            <a:avLst/>
          </a:prstGeom>
          <a:noFill/>
        </p:spPr>
        <p:txBody>
          <a:bodyPr wrap="square" rtlCol="0">
            <a:spAutoFit/>
          </a:bodyPr>
          <a:lstStyle/>
          <a:p>
            <a:pPr algn="ctr"/>
            <a:r>
              <a:rPr lang="en-US" sz="1600" dirty="0" smtClean="0"/>
              <a:t>4</a:t>
            </a:r>
            <a:endParaRPr lang="en-US" sz="1600" dirty="0"/>
          </a:p>
        </p:txBody>
      </p:sp>
      <p:sp>
        <p:nvSpPr>
          <p:cNvPr id="109" name="TextBox 49"/>
          <p:cNvSpPr txBox="1"/>
          <p:nvPr/>
        </p:nvSpPr>
        <p:spPr>
          <a:xfrm>
            <a:off x="2520856" y="1760984"/>
            <a:ext cx="1752601" cy="276999"/>
          </a:xfrm>
          <a:prstGeom prst="rect">
            <a:avLst/>
          </a:prstGeom>
          <a:noFill/>
        </p:spPr>
        <p:txBody>
          <a:bodyPr wrap="square" rtlCol="0">
            <a:spAutoFit/>
          </a:bodyPr>
          <a:lstStyle/>
          <a:p>
            <a:pPr algn="ctr"/>
            <a:r>
              <a:rPr lang="en-US" sz="1200" b="1" dirty="0" smtClean="0">
                <a:solidFill>
                  <a:srgbClr val="0000CC"/>
                </a:solidFill>
              </a:rPr>
              <a:t>4</a:t>
            </a:r>
            <a:endParaRPr lang="en-US" sz="1200" b="1" dirty="0">
              <a:solidFill>
                <a:srgbClr val="0000CC"/>
              </a:solidFill>
            </a:endParaRPr>
          </a:p>
        </p:txBody>
      </p:sp>
      <p:sp>
        <p:nvSpPr>
          <p:cNvPr id="110" name="TextBox 52"/>
          <p:cNvSpPr txBox="1"/>
          <p:nvPr/>
        </p:nvSpPr>
        <p:spPr>
          <a:xfrm>
            <a:off x="4372102" y="1639191"/>
            <a:ext cx="863600" cy="276999"/>
          </a:xfrm>
          <a:prstGeom prst="rect">
            <a:avLst/>
          </a:prstGeom>
          <a:noFill/>
        </p:spPr>
        <p:txBody>
          <a:bodyPr wrap="square" rtlCol="0">
            <a:spAutoFit/>
          </a:bodyPr>
          <a:lstStyle/>
          <a:p>
            <a:r>
              <a:rPr lang="en-US" sz="1200" dirty="0" smtClean="0"/>
              <a:t>=  </a:t>
            </a:r>
            <a:r>
              <a:rPr lang="en-US" sz="1200" dirty="0" smtClean="0"/>
              <a:t>100%</a:t>
            </a:r>
            <a:endParaRPr lang="en-US" sz="1200" dirty="0"/>
          </a:p>
        </p:txBody>
      </p:sp>
    </p:spTree>
    <p:extLst>
      <p:ext uri="{BB962C8B-B14F-4D97-AF65-F5344CB8AC3E}">
        <p14:creationId xmlns:p14="http://schemas.microsoft.com/office/powerpoint/2010/main" val="587723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0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4" grpId="0"/>
      <p:bldP spid="85" grpId="0"/>
      <p:bldP spid="86" grpId="0"/>
      <p:bldP spid="91" grpId="0" animBg="1"/>
      <p:bldP spid="92" grpId="0" animBg="1"/>
      <p:bldP spid="94" grpId="0"/>
      <p:bldP spid="95" grpId="0"/>
      <p:bldP spid="96" grpId="0"/>
      <p:bldP spid="97" grpId="0"/>
      <p:bldP spid="98" grpId="0" animBg="1"/>
      <p:bldP spid="99" grpId="0" animBg="1"/>
      <p:bldP spid="101" grpId="0"/>
      <p:bldP spid="102" grpId="0"/>
      <p:bldP spid="103" grpId="0"/>
      <p:bldP spid="104" grpId="0"/>
      <p:bldP spid="105" grpId="0" animBg="1"/>
      <p:bldP spid="106" grpId="0" animBg="1"/>
      <p:bldP spid="108" grpId="0"/>
      <p:bldP spid="109" grpId="0"/>
      <p:bldP spid="1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191000" y="742950"/>
            <a:ext cx="4407745"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chemeClr val="tx1">
                    <a:lumMod val="75000"/>
                    <a:lumOff val="25000"/>
                  </a:schemeClr>
                </a:solidFill>
              </a:rPr>
              <a:t>Machine learning system design</a:t>
            </a:r>
          </a:p>
        </p:txBody>
      </p:sp>
      <p:cxnSp>
        <p:nvCxnSpPr>
          <p:cNvPr id="6" name="Straight Connector 5"/>
          <p:cNvCxnSpPr/>
          <p:nvPr/>
        </p:nvCxnSpPr>
        <p:spPr>
          <a:xfrm>
            <a:off x="42248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idx="4294967295"/>
          </p:nvPr>
        </p:nvSpPr>
        <p:spPr>
          <a:xfrm>
            <a:off x="4153786" y="2343150"/>
            <a:ext cx="4837814" cy="1676400"/>
          </a:xfrm>
        </p:spPr>
        <p:txBody>
          <a:bodyPr>
            <a:noAutofit/>
          </a:bodyPr>
          <a:lstStyle/>
          <a:p>
            <a:pPr algn="l"/>
            <a:r>
              <a:rPr lang="en-US" sz="4000" dirty="0" smtClean="0">
                <a:solidFill>
                  <a:schemeClr val="tx1">
                    <a:lumMod val="75000"/>
                    <a:lumOff val="25000"/>
                  </a:schemeClr>
                </a:solidFill>
              </a:rPr>
              <a:t>Prioritizing what to work on: Spam classification example</a:t>
            </a:r>
            <a:endParaRPr lang="en-US" sz="4000" dirty="0">
              <a:solidFill>
                <a:schemeClr val="tx1">
                  <a:lumMod val="75000"/>
                  <a:lumOff val="25000"/>
                </a:schemeClr>
              </a:solidFill>
            </a:endParaRPr>
          </a:p>
        </p:txBody>
      </p:sp>
      <p:pic>
        <p:nvPicPr>
          <p:cNvPr id="2" name="Picture 2" descr="C:\Users\ang\Desktop\iStock_000012344803Large.jpg"/>
          <p:cNvPicPr>
            <a:picLocks noChangeAspect="1" noChangeArrowheads="1"/>
          </p:cNvPicPr>
          <p:nvPr/>
        </p:nvPicPr>
        <p:blipFill>
          <a:blip r:embed="rId3" cstate="print"/>
          <a:srcRect b="7246"/>
          <a:stretch>
            <a:fillRect/>
          </a:stretch>
        </p:blipFill>
        <p:spPr bwMode="auto">
          <a:xfrm>
            <a:off x="685800" y="361950"/>
            <a:ext cx="3200400" cy="3657600"/>
          </a:xfrm>
          <a:prstGeom prst="rect">
            <a:avLst/>
          </a:prstGeom>
          <a:noFill/>
        </p:spPr>
      </p:pic>
      <p:sp>
        <p:nvSpPr>
          <p:cNvPr id="7" name="Title 1"/>
          <p:cNvSpPr txBox="1">
            <a:spLocks/>
          </p:cNvSpPr>
          <p:nvPr/>
        </p:nvSpPr>
        <p:spPr>
          <a:xfrm>
            <a:off x="838200" y="3867150"/>
            <a:ext cx="28956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tx1">
                    <a:lumMod val="75000"/>
                    <a:lumOff val="25000"/>
                  </a:schemeClr>
                </a:solidFill>
                <a:effectLst/>
                <a:uLnTx/>
                <a:uFillTx/>
                <a:latin typeface="+mj-lt"/>
                <a:ea typeface="+mj-ea"/>
                <a:cs typeface="+mj-cs"/>
              </a:rPr>
              <a:t>Machine Learning</a:t>
            </a:r>
            <a:endPar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endParaRPr>
          </a:p>
        </p:txBody>
      </p:sp>
    </p:spTree>
    <p:extLst>
      <p:ext uri="{BB962C8B-B14F-4D97-AF65-F5344CB8AC3E}">
        <p14:creationId xmlns:p14="http://schemas.microsoft.com/office/powerpoint/2010/main" val="7637183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433162083"/>
              </p:ext>
            </p:extLst>
          </p:nvPr>
        </p:nvGraphicFramePr>
        <p:xfrm>
          <a:off x="1447800" y="514350"/>
          <a:ext cx="5181598" cy="2794000"/>
        </p:xfrm>
        <a:graphic>
          <a:graphicData uri="http://schemas.openxmlformats.org/drawingml/2006/table">
            <a:tbl>
              <a:tblPr firstRow="1" bandRow="1">
                <a:tableStyleId>{16D9F66E-5EB9-4882-86FB-DCBF35E3C3E4}</a:tableStyleId>
              </a:tblPr>
              <a:tblGrid>
                <a:gridCol w="1172028"/>
                <a:gridCol w="801914"/>
                <a:gridCol w="801914"/>
                <a:gridCol w="801914"/>
                <a:gridCol w="801914"/>
                <a:gridCol w="801914"/>
              </a:tblGrid>
              <a:tr h="698500">
                <a:tc>
                  <a:txBody>
                    <a:bodyPr/>
                    <a:lstStyle/>
                    <a:p>
                      <a:pPr algn="ctr"/>
                      <a:r>
                        <a:rPr lang="en-US" altLang="zh-CN" dirty="0" smtClean="0"/>
                        <a:t>Threshold</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0.1</a:t>
                      </a:r>
                      <a:endParaRPr lang="zh-CN" altLang="en-US" dirty="0"/>
                    </a:p>
                  </a:txBody>
                  <a:tcPr anchor="ctr"/>
                </a:tc>
                <a:tc>
                  <a:txBody>
                    <a:bodyPr/>
                    <a:lstStyle/>
                    <a:p>
                      <a:pPr algn="ctr"/>
                      <a:r>
                        <a:rPr lang="en-US" altLang="zh-CN" dirty="0" smtClean="0"/>
                        <a:t>0.5</a:t>
                      </a:r>
                      <a:endParaRPr lang="zh-CN" altLang="en-US" dirty="0"/>
                    </a:p>
                  </a:txBody>
                  <a:tcPr anchor="ctr"/>
                </a:tc>
                <a:tc>
                  <a:txBody>
                    <a:bodyPr/>
                    <a:lstStyle/>
                    <a:p>
                      <a:pPr algn="ctr"/>
                      <a:r>
                        <a:rPr lang="en-US" altLang="zh-CN" dirty="0" smtClean="0"/>
                        <a:t>0.99</a:t>
                      </a:r>
                    </a:p>
                  </a:txBody>
                  <a:tcPr anchor="ctr"/>
                </a:tc>
                <a:tc>
                  <a:txBody>
                    <a:bodyPr/>
                    <a:lstStyle/>
                    <a:p>
                      <a:pPr algn="ctr"/>
                      <a:r>
                        <a:rPr lang="en-US" altLang="zh-CN" dirty="0" smtClean="0"/>
                        <a:t>0.999</a:t>
                      </a:r>
                    </a:p>
                  </a:txBody>
                  <a:tcPr anchor="ctr"/>
                </a:tc>
              </a:tr>
              <a:tr h="6985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t>Accuracy</a:t>
                      </a:r>
                      <a:endParaRPr lang="zh-CN" altLang="en-US" dirty="0" smtClean="0"/>
                    </a:p>
                  </a:txBody>
                  <a:tcPr anchor="ctr"/>
                </a:tc>
                <a:tc>
                  <a:txBody>
                    <a:bodyPr/>
                    <a:lstStyle/>
                    <a:p>
                      <a:pPr algn="ctr"/>
                      <a:r>
                        <a:rPr lang="en-US" altLang="zh-CN" dirty="0" smtClean="0"/>
                        <a:t>0.222</a:t>
                      </a:r>
                    </a:p>
                  </a:txBody>
                  <a:tcPr anchor="ctr"/>
                </a:tc>
                <a:tc>
                  <a:txBody>
                    <a:bodyPr/>
                    <a:lstStyle/>
                    <a:p>
                      <a:pPr algn="ctr"/>
                      <a:r>
                        <a:rPr lang="en-US" altLang="zh-CN" dirty="0" smtClean="0"/>
                        <a:t>0.444</a:t>
                      </a:r>
                    </a:p>
                  </a:txBody>
                  <a:tcPr anchor="ctr"/>
                </a:tc>
                <a:tc>
                  <a:txBody>
                    <a:bodyPr/>
                    <a:lstStyle/>
                    <a:p>
                      <a:pPr algn="ctr"/>
                      <a:r>
                        <a:rPr lang="en-US" altLang="zh-CN" dirty="0" smtClean="0"/>
                        <a:t>0.722</a:t>
                      </a:r>
                      <a:endParaRPr lang="zh-CN" altLang="en-US" dirty="0"/>
                    </a:p>
                  </a:txBody>
                  <a:tcPr anchor="ctr"/>
                </a:tc>
                <a:tc>
                  <a:txBody>
                    <a:bodyPr/>
                    <a:lstStyle/>
                    <a:p>
                      <a:pPr algn="ctr"/>
                      <a:r>
                        <a:rPr lang="en-US" altLang="zh-CN" dirty="0" smtClean="0"/>
                        <a:t>0.94</a:t>
                      </a:r>
                      <a:endParaRPr lang="zh-CN" altLang="en-US" dirty="0"/>
                    </a:p>
                  </a:txBody>
                  <a:tcPr anchor="ctr"/>
                </a:tc>
                <a:tc>
                  <a:txBody>
                    <a:bodyPr/>
                    <a:lstStyle/>
                    <a:p>
                      <a:pPr algn="ctr"/>
                      <a:r>
                        <a:rPr lang="en-US" altLang="zh-CN" dirty="0" smtClean="0"/>
                        <a:t>0.833</a:t>
                      </a:r>
                      <a:endParaRPr lang="zh-CN" altLang="en-US" dirty="0"/>
                    </a:p>
                  </a:txBody>
                  <a:tcPr anchor="ctr"/>
                </a:tc>
              </a:tr>
              <a:tr h="6985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t>Precision</a:t>
                      </a:r>
                      <a:endParaRPr lang="zh-CN" altLang="en-US" dirty="0" smtClean="0"/>
                    </a:p>
                  </a:txBody>
                  <a:tcPr anchor="ctr"/>
                </a:tc>
                <a:tc>
                  <a:txBody>
                    <a:bodyPr/>
                    <a:lstStyle/>
                    <a:p>
                      <a:pPr algn="ctr"/>
                      <a:r>
                        <a:rPr lang="en-US" altLang="zh-CN" dirty="0" smtClean="0"/>
                        <a:t>0.22</a:t>
                      </a:r>
                      <a:endParaRPr lang="zh-CN" altLang="en-US" dirty="0"/>
                    </a:p>
                  </a:txBody>
                  <a:tcPr anchor="ctr"/>
                </a:tc>
                <a:tc>
                  <a:txBody>
                    <a:bodyPr/>
                    <a:lstStyle/>
                    <a:p>
                      <a:pPr algn="ctr"/>
                      <a:r>
                        <a:rPr lang="en-US" altLang="zh-CN" dirty="0" smtClean="0"/>
                        <a:t>0.285</a:t>
                      </a:r>
                      <a:endParaRPr lang="zh-CN" altLang="en-US" dirty="0"/>
                    </a:p>
                  </a:txBody>
                  <a:tcPr anchor="ctr"/>
                </a:tc>
                <a:tc>
                  <a:txBody>
                    <a:bodyPr/>
                    <a:lstStyle/>
                    <a:p>
                      <a:pPr algn="ctr"/>
                      <a:r>
                        <a:rPr lang="en-US" altLang="zh-CN" dirty="0" smtClean="0"/>
                        <a:t>0.444</a:t>
                      </a:r>
                      <a:endParaRPr lang="zh-CN" altLang="en-US" dirty="0"/>
                    </a:p>
                  </a:txBody>
                  <a:tcPr anchor="ctr"/>
                </a:tc>
                <a:tc>
                  <a:txBody>
                    <a:bodyPr/>
                    <a:lstStyle/>
                    <a:p>
                      <a:pPr algn="ctr"/>
                      <a:r>
                        <a:rPr lang="en-US" altLang="zh-CN" dirty="0" smtClean="0"/>
                        <a:t>1</a:t>
                      </a:r>
                      <a:endParaRPr lang="zh-CN" altLang="en-US" dirty="0"/>
                    </a:p>
                  </a:txBody>
                  <a:tcPr anchor="ctr"/>
                </a:tc>
                <a:tc>
                  <a:txBody>
                    <a:bodyPr/>
                    <a:lstStyle/>
                    <a:p>
                      <a:pPr algn="ctr"/>
                      <a:r>
                        <a:rPr lang="en-US" altLang="zh-CN" dirty="0" smtClean="0"/>
                        <a:t>1</a:t>
                      </a:r>
                      <a:endParaRPr lang="zh-CN" altLang="en-US" dirty="0"/>
                    </a:p>
                  </a:txBody>
                  <a:tcPr anchor="ctr"/>
                </a:tc>
              </a:tr>
              <a:tr h="698500">
                <a:tc>
                  <a:txBody>
                    <a:bodyPr/>
                    <a:lstStyle/>
                    <a:p>
                      <a:pPr algn="ctr"/>
                      <a:r>
                        <a:rPr lang="en-US" altLang="zh-CN" b="1" dirty="0" smtClean="0"/>
                        <a:t>Recall</a:t>
                      </a:r>
                      <a:endParaRPr lang="zh-CN" altLang="en-US" dirty="0"/>
                    </a:p>
                  </a:txBody>
                  <a:tcPr anchor="ctr"/>
                </a:tc>
                <a:tc>
                  <a:txBody>
                    <a:bodyPr/>
                    <a:lstStyle/>
                    <a:p>
                      <a:pPr algn="ctr"/>
                      <a:r>
                        <a:rPr lang="en-US" altLang="zh-CN" dirty="0" smtClean="0"/>
                        <a:t>1</a:t>
                      </a:r>
                      <a:endParaRPr lang="zh-CN" altLang="en-US" dirty="0"/>
                    </a:p>
                  </a:txBody>
                  <a:tcPr anchor="ctr"/>
                </a:tc>
                <a:tc>
                  <a:txBody>
                    <a:bodyPr/>
                    <a:lstStyle/>
                    <a:p>
                      <a:pPr algn="ctr"/>
                      <a:r>
                        <a:rPr lang="en-US" altLang="zh-CN" dirty="0" smtClean="0"/>
                        <a:t>1</a:t>
                      </a:r>
                      <a:endParaRPr lang="zh-CN" altLang="en-US" dirty="0"/>
                    </a:p>
                  </a:txBody>
                  <a:tcPr anchor="ctr"/>
                </a:tc>
                <a:tc>
                  <a:txBody>
                    <a:bodyPr/>
                    <a:lstStyle/>
                    <a:p>
                      <a:pPr algn="ctr"/>
                      <a:r>
                        <a:rPr lang="en-US" altLang="zh-CN" dirty="0" smtClean="0"/>
                        <a:t>1</a:t>
                      </a:r>
                      <a:endParaRPr lang="zh-CN" altLang="en-US" dirty="0"/>
                    </a:p>
                  </a:txBody>
                  <a:tcPr anchor="ctr"/>
                </a:tc>
                <a:tc>
                  <a:txBody>
                    <a:bodyPr/>
                    <a:lstStyle/>
                    <a:p>
                      <a:pPr algn="ctr"/>
                      <a:r>
                        <a:rPr lang="en-US" altLang="zh-CN" dirty="0" smtClean="0"/>
                        <a:t>0.75</a:t>
                      </a:r>
                      <a:endParaRPr lang="zh-CN" altLang="en-US" dirty="0"/>
                    </a:p>
                  </a:txBody>
                  <a:tcPr anchor="ctr"/>
                </a:tc>
                <a:tc>
                  <a:txBody>
                    <a:bodyPr/>
                    <a:lstStyle/>
                    <a:p>
                      <a:pPr algn="ctr"/>
                      <a:r>
                        <a:rPr lang="en-US" altLang="zh-CN" dirty="0" smtClean="0"/>
                        <a:t>0.25</a:t>
                      </a:r>
                      <a:endParaRPr lang="zh-CN" altLang="en-US" dirty="0"/>
                    </a:p>
                  </a:txBody>
                  <a:tcPr anchor="ctr"/>
                </a:tc>
              </a:tr>
            </a:tbl>
          </a:graphicData>
        </a:graphic>
      </p:graphicFrame>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6743700" y="704850"/>
            <a:ext cx="685800" cy="304800"/>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6733868" y="2076450"/>
            <a:ext cx="685800" cy="304800"/>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743700" y="2838450"/>
            <a:ext cx="685800" cy="304800"/>
          </a:xfrm>
          <a:prstGeom prst="rect">
            <a:avLst/>
          </a:prstGeom>
        </p:spPr>
      </p:pic>
    </p:spTree>
    <p:extLst>
      <p:ext uri="{BB962C8B-B14F-4D97-AF65-F5344CB8AC3E}">
        <p14:creationId xmlns:p14="http://schemas.microsoft.com/office/powerpoint/2010/main" val="4238272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989025236"/>
              </p:ext>
            </p:extLst>
          </p:nvPr>
        </p:nvGraphicFramePr>
        <p:xfrm>
          <a:off x="1447800" y="514350"/>
          <a:ext cx="5181598" cy="3492500"/>
        </p:xfrm>
        <a:graphic>
          <a:graphicData uri="http://schemas.openxmlformats.org/drawingml/2006/table">
            <a:tbl>
              <a:tblPr firstRow="1" bandRow="1">
                <a:tableStyleId>{16D9F66E-5EB9-4882-86FB-DCBF35E3C3E4}</a:tableStyleId>
              </a:tblPr>
              <a:tblGrid>
                <a:gridCol w="1172028"/>
                <a:gridCol w="801914"/>
                <a:gridCol w="801914"/>
                <a:gridCol w="801914"/>
                <a:gridCol w="801914"/>
                <a:gridCol w="801914"/>
              </a:tblGrid>
              <a:tr h="698500">
                <a:tc>
                  <a:txBody>
                    <a:bodyPr/>
                    <a:lstStyle/>
                    <a:p>
                      <a:pPr algn="ctr"/>
                      <a:r>
                        <a:rPr lang="en-US" altLang="zh-CN" dirty="0" smtClean="0"/>
                        <a:t>Threshold</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0.1</a:t>
                      </a:r>
                      <a:endParaRPr lang="zh-CN" altLang="en-US" dirty="0"/>
                    </a:p>
                  </a:txBody>
                  <a:tcPr anchor="ctr"/>
                </a:tc>
                <a:tc>
                  <a:txBody>
                    <a:bodyPr/>
                    <a:lstStyle/>
                    <a:p>
                      <a:pPr algn="ctr"/>
                      <a:r>
                        <a:rPr lang="en-US" altLang="zh-CN" dirty="0" smtClean="0"/>
                        <a:t>0.5</a:t>
                      </a:r>
                      <a:endParaRPr lang="zh-CN" altLang="en-US" dirty="0"/>
                    </a:p>
                  </a:txBody>
                  <a:tcPr anchor="ctr"/>
                </a:tc>
                <a:tc>
                  <a:txBody>
                    <a:bodyPr/>
                    <a:lstStyle/>
                    <a:p>
                      <a:pPr algn="ctr"/>
                      <a:r>
                        <a:rPr lang="en-US" altLang="zh-CN" dirty="0" smtClean="0"/>
                        <a:t>0.99</a:t>
                      </a:r>
                    </a:p>
                  </a:txBody>
                  <a:tcPr anchor="ctr"/>
                </a:tc>
                <a:tc>
                  <a:txBody>
                    <a:bodyPr/>
                    <a:lstStyle/>
                    <a:p>
                      <a:pPr algn="ctr"/>
                      <a:r>
                        <a:rPr lang="en-US" altLang="zh-CN" dirty="0" smtClean="0"/>
                        <a:t>0.999</a:t>
                      </a:r>
                    </a:p>
                  </a:txBody>
                  <a:tcPr anchor="ctr"/>
                </a:tc>
              </a:tr>
              <a:tr h="6985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strike="sngStrike" dirty="0" smtClean="0">
                          <a:solidFill>
                            <a:schemeClr val="bg1">
                              <a:lumMod val="75000"/>
                            </a:schemeClr>
                          </a:solidFill>
                        </a:rPr>
                        <a:t>Accuracy</a:t>
                      </a:r>
                      <a:endParaRPr lang="zh-CN" altLang="en-US" strike="sngStrike" dirty="0" smtClean="0">
                        <a:solidFill>
                          <a:schemeClr val="bg1">
                            <a:lumMod val="75000"/>
                          </a:schemeClr>
                        </a:solidFill>
                      </a:endParaRPr>
                    </a:p>
                  </a:txBody>
                  <a:tcPr anchor="ctr"/>
                </a:tc>
                <a:tc>
                  <a:txBody>
                    <a:bodyPr/>
                    <a:lstStyle/>
                    <a:p>
                      <a:pPr algn="ctr"/>
                      <a:r>
                        <a:rPr lang="en-US" altLang="zh-CN" strike="sngStrike" dirty="0" smtClean="0">
                          <a:solidFill>
                            <a:schemeClr val="bg1">
                              <a:lumMod val="75000"/>
                            </a:schemeClr>
                          </a:solidFill>
                        </a:rPr>
                        <a:t>0.222</a:t>
                      </a:r>
                    </a:p>
                  </a:txBody>
                  <a:tcPr anchor="ctr"/>
                </a:tc>
                <a:tc>
                  <a:txBody>
                    <a:bodyPr/>
                    <a:lstStyle/>
                    <a:p>
                      <a:pPr algn="ctr"/>
                      <a:r>
                        <a:rPr lang="en-US" altLang="zh-CN" strike="sngStrike" dirty="0" smtClean="0">
                          <a:solidFill>
                            <a:schemeClr val="bg1">
                              <a:lumMod val="75000"/>
                            </a:schemeClr>
                          </a:solidFill>
                        </a:rPr>
                        <a:t>0.444</a:t>
                      </a:r>
                    </a:p>
                  </a:txBody>
                  <a:tcPr anchor="ctr"/>
                </a:tc>
                <a:tc>
                  <a:txBody>
                    <a:bodyPr/>
                    <a:lstStyle/>
                    <a:p>
                      <a:pPr algn="ctr"/>
                      <a:r>
                        <a:rPr lang="en-US" altLang="zh-CN" strike="sngStrike" dirty="0" smtClean="0">
                          <a:solidFill>
                            <a:schemeClr val="bg1">
                              <a:lumMod val="75000"/>
                            </a:schemeClr>
                          </a:solidFill>
                        </a:rPr>
                        <a:t>0.722</a:t>
                      </a:r>
                      <a:endParaRPr lang="zh-CN" altLang="en-US" strike="sngStrike" dirty="0">
                        <a:solidFill>
                          <a:schemeClr val="bg1">
                            <a:lumMod val="75000"/>
                          </a:schemeClr>
                        </a:solidFill>
                      </a:endParaRPr>
                    </a:p>
                  </a:txBody>
                  <a:tcPr anchor="ctr"/>
                </a:tc>
                <a:tc>
                  <a:txBody>
                    <a:bodyPr/>
                    <a:lstStyle/>
                    <a:p>
                      <a:pPr algn="ctr"/>
                      <a:r>
                        <a:rPr lang="en-US" altLang="zh-CN" strike="sngStrike" dirty="0" smtClean="0">
                          <a:solidFill>
                            <a:schemeClr val="bg1">
                              <a:lumMod val="75000"/>
                            </a:schemeClr>
                          </a:solidFill>
                        </a:rPr>
                        <a:t>0.94</a:t>
                      </a:r>
                      <a:endParaRPr lang="zh-CN" altLang="en-US" strike="sngStrike" dirty="0">
                        <a:solidFill>
                          <a:schemeClr val="bg1">
                            <a:lumMod val="75000"/>
                          </a:schemeClr>
                        </a:solidFill>
                      </a:endParaRPr>
                    </a:p>
                  </a:txBody>
                  <a:tcPr anchor="ctr"/>
                </a:tc>
                <a:tc>
                  <a:txBody>
                    <a:bodyPr/>
                    <a:lstStyle/>
                    <a:p>
                      <a:pPr algn="ctr"/>
                      <a:r>
                        <a:rPr lang="en-US" altLang="zh-CN" strike="sngStrike" dirty="0" smtClean="0">
                          <a:solidFill>
                            <a:schemeClr val="bg1">
                              <a:lumMod val="75000"/>
                            </a:schemeClr>
                          </a:solidFill>
                        </a:rPr>
                        <a:t>0.833</a:t>
                      </a:r>
                      <a:endParaRPr lang="zh-CN" altLang="en-US" strike="sngStrike" dirty="0">
                        <a:solidFill>
                          <a:schemeClr val="bg1">
                            <a:lumMod val="75000"/>
                          </a:schemeClr>
                        </a:solidFill>
                      </a:endParaRPr>
                    </a:p>
                  </a:txBody>
                  <a:tcPr anchor="ctr"/>
                </a:tc>
              </a:tr>
              <a:tr h="6985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t>Precision</a:t>
                      </a:r>
                      <a:endParaRPr lang="zh-CN" altLang="en-US" dirty="0" smtClean="0"/>
                    </a:p>
                  </a:txBody>
                  <a:tcPr anchor="ctr"/>
                </a:tc>
                <a:tc>
                  <a:txBody>
                    <a:bodyPr/>
                    <a:lstStyle/>
                    <a:p>
                      <a:pPr algn="ctr"/>
                      <a:r>
                        <a:rPr lang="en-US" altLang="zh-CN" dirty="0" smtClean="0"/>
                        <a:t>0.22</a:t>
                      </a:r>
                      <a:endParaRPr lang="zh-CN" altLang="en-US" dirty="0"/>
                    </a:p>
                  </a:txBody>
                  <a:tcPr anchor="ctr"/>
                </a:tc>
                <a:tc>
                  <a:txBody>
                    <a:bodyPr/>
                    <a:lstStyle/>
                    <a:p>
                      <a:pPr algn="ctr"/>
                      <a:r>
                        <a:rPr lang="en-US" altLang="zh-CN" dirty="0" smtClean="0"/>
                        <a:t>0.285</a:t>
                      </a:r>
                      <a:endParaRPr lang="zh-CN" altLang="en-US" dirty="0"/>
                    </a:p>
                  </a:txBody>
                  <a:tcPr anchor="ctr"/>
                </a:tc>
                <a:tc>
                  <a:txBody>
                    <a:bodyPr/>
                    <a:lstStyle/>
                    <a:p>
                      <a:pPr algn="ctr"/>
                      <a:r>
                        <a:rPr lang="en-US" altLang="zh-CN" dirty="0" smtClean="0"/>
                        <a:t>0.444</a:t>
                      </a:r>
                      <a:endParaRPr lang="zh-CN" altLang="en-US" dirty="0"/>
                    </a:p>
                  </a:txBody>
                  <a:tcPr anchor="ctr"/>
                </a:tc>
                <a:tc>
                  <a:txBody>
                    <a:bodyPr/>
                    <a:lstStyle/>
                    <a:p>
                      <a:pPr algn="ctr"/>
                      <a:r>
                        <a:rPr lang="en-US" altLang="zh-CN" dirty="0" smtClean="0"/>
                        <a:t>1</a:t>
                      </a:r>
                      <a:endParaRPr lang="zh-CN" altLang="en-US" dirty="0"/>
                    </a:p>
                  </a:txBody>
                  <a:tcPr anchor="ctr"/>
                </a:tc>
                <a:tc>
                  <a:txBody>
                    <a:bodyPr/>
                    <a:lstStyle/>
                    <a:p>
                      <a:pPr algn="ctr"/>
                      <a:r>
                        <a:rPr lang="en-US" altLang="zh-CN" dirty="0" smtClean="0"/>
                        <a:t>1</a:t>
                      </a:r>
                      <a:endParaRPr lang="zh-CN" altLang="en-US" dirty="0"/>
                    </a:p>
                  </a:txBody>
                  <a:tcPr anchor="ctr"/>
                </a:tc>
              </a:tr>
              <a:tr h="698500">
                <a:tc>
                  <a:txBody>
                    <a:bodyPr/>
                    <a:lstStyle/>
                    <a:p>
                      <a:pPr algn="ctr"/>
                      <a:r>
                        <a:rPr lang="en-US" altLang="zh-CN" b="1" dirty="0" smtClean="0"/>
                        <a:t>Recall</a:t>
                      </a:r>
                      <a:endParaRPr lang="zh-CN" altLang="en-US" dirty="0"/>
                    </a:p>
                  </a:txBody>
                  <a:tcPr anchor="ctr"/>
                </a:tc>
                <a:tc>
                  <a:txBody>
                    <a:bodyPr/>
                    <a:lstStyle/>
                    <a:p>
                      <a:pPr algn="ctr"/>
                      <a:r>
                        <a:rPr lang="en-US" altLang="zh-CN" dirty="0" smtClean="0"/>
                        <a:t>1</a:t>
                      </a:r>
                      <a:endParaRPr lang="zh-CN" altLang="en-US" dirty="0"/>
                    </a:p>
                  </a:txBody>
                  <a:tcPr anchor="ctr"/>
                </a:tc>
                <a:tc>
                  <a:txBody>
                    <a:bodyPr/>
                    <a:lstStyle/>
                    <a:p>
                      <a:pPr algn="ctr"/>
                      <a:r>
                        <a:rPr lang="en-US" altLang="zh-CN" dirty="0" smtClean="0"/>
                        <a:t>1</a:t>
                      </a:r>
                      <a:endParaRPr lang="zh-CN" altLang="en-US" dirty="0"/>
                    </a:p>
                  </a:txBody>
                  <a:tcPr anchor="ctr"/>
                </a:tc>
                <a:tc>
                  <a:txBody>
                    <a:bodyPr/>
                    <a:lstStyle/>
                    <a:p>
                      <a:pPr algn="ctr"/>
                      <a:r>
                        <a:rPr lang="en-US" altLang="zh-CN" dirty="0" smtClean="0"/>
                        <a:t>1</a:t>
                      </a:r>
                      <a:endParaRPr lang="zh-CN" altLang="en-US" dirty="0"/>
                    </a:p>
                  </a:txBody>
                  <a:tcPr anchor="ctr"/>
                </a:tc>
                <a:tc>
                  <a:txBody>
                    <a:bodyPr/>
                    <a:lstStyle/>
                    <a:p>
                      <a:pPr algn="ctr"/>
                      <a:r>
                        <a:rPr lang="en-US" altLang="zh-CN" dirty="0" smtClean="0"/>
                        <a:t>0.75</a:t>
                      </a:r>
                      <a:endParaRPr lang="zh-CN" altLang="en-US" dirty="0"/>
                    </a:p>
                  </a:txBody>
                  <a:tcPr anchor="ctr"/>
                </a:tc>
                <a:tc>
                  <a:txBody>
                    <a:bodyPr/>
                    <a:lstStyle/>
                    <a:p>
                      <a:pPr algn="ctr"/>
                      <a:r>
                        <a:rPr lang="en-US" altLang="zh-CN" dirty="0" smtClean="0"/>
                        <a:t>0.25</a:t>
                      </a:r>
                      <a:endParaRPr lang="zh-CN" altLang="en-US" dirty="0"/>
                    </a:p>
                  </a:txBody>
                  <a:tcPr anchor="ctr"/>
                </a:tc>
              </a:tr>
              <a:tr h="698500">
                <a:tc>
                  <a:txBody>
                    <a:bodyPr/>
                    <a:lstStyle/>
                    <a:p>
                      <a:pPr algn="ctr"/>
                      <a:r>
                        <a:rPr lang="en-US" altLang="zh-CN" b="1" dirty="0" smtClean="0">
                          <a:solidFill>
                            <a:srgbClr val="00B0F0"/>
                          </a:solidFill>
                        </a:rPr>
                        <a:t>Average</a:t>
                      </a:r>
                      <a:endParaRPr lang="zh-CN" altLang="en-US" b="1" dirty="0">
                        <a:solidFill>
                          <a:srgbClr val="00B0F0"/>
                        </a:solidFill>
                      </a:endParaRPr>
                    </a:p>
                  </a:txBody>
                  <a:tcPr anchor="ctr"/>
                </a:tc>
                <a:tc>
                  <a:txBody>
                    <a:bodyPr/>
                    <a:lstStyle/>
                    <a:p>
                      <a:pPr algn="ctr"/>
                      <a:r>
                        <a:rPr lang="en-US" altLang="zh-CN" dirty="0" smtClean="0">
                          <a:solidFill>
                            <a:srgbClr val="00B0F0"/>
                          </a:solidFill>
                        </a:rPr>
                        <a:t>0.61</a:t>
                      </a:r>
                      <a:endParaRPr lang="zh-CN" altLang="en-US" dirty="0">
                        <a:solidFill>
                          <a:srgbClr val="00B0F0"/>
                        </a:solidFill>
                      </a:endParaRPr>
                    </a:p>
                  </a:txBody>
                  <a:tcPr anchor="ctr"/>
                </a:tc>
                <a:tc>
                  <a:txBody>
                    <a:bodyPr/>
                    <a:lstStyle/>
                    <a:p>
                      <a:pPr algn="ctr"/>
                      <a:r>
                        <a:rPr lang="en-US" altLang="zh-CN" dirty="0" smtClean="0">
                          <a:solidFill>
                            <a:srgbClr val="00B0F0"/>
                          </a:solidFill>
                        </a:rPr>
                        <a:t>0.642</a:t>
                      </a:r>
                      <a:endParaRPr lang="zh-CN" altLang="en-US" dirty="0">
                        <a:solidFill>
                          <a:srgbClr val="00B0F0"/>
                        </a:solidFill>
                      </a:endParaRPr>
                    </a:p>
                  </a:txBody>
                  <a:tcPr anchor="ctr"/>
                </a:tc>
                <a:tc>
                  <a:txBody>
                    <a:bodyPr/>
                    <a:lstStyle/>
                    <a:p>
                      <a:pPr algn="ctr"/>
                      <a:r>
                        <a:rPr lang="en-US" altLang="zh-CN" dirty="0" smtClean="0">
                          <a:solidFill>
                            <a:srgbClr val="00B0F0"/>
                          </a:solidFill>
                        </a:rPr>
                        <a:t>0.722</a:t>
                      </a:r>
                      <a:endParaRPr lang="zh-CN" altLang="en-US" dirty="0">
                        <a:solidFill>
                          <a:srgbClr val="00B0F0"/>
                        </a:solidFill>
                      </a:endParaRPr>
                    </a:p>
                  </a:txBody>
                  <a:tcPr anchor="ctr"/>
                </a:tc>
                <a:tc>
                  <a:txBody>
                    <a:bodyPr/>
                    <a:lstStyle/>
                    <a:p>
                      <a:pPr algn="ctr"/>
                      <a:r>
                        <a:rPr lang="en-US" altLang="zh-CN" dirty="0" smtClean="0">
                          <a:solidFill>
                            <a:srgbClr val="00B0F0"/>
                          </a:solidFill>
                        </a:rPr>
                        <a:t>0.875</a:t>
                      </a:r>
                      <a:endParaRPr lang="zh-CN" altLang="en-US" dirty="0">
                        <a:solidFill>
                          <a:srgbClr val="00B0F0"/>
                        </a:solidFill>
                      </a:endParaRPr>
                    </a:p>
                  </a:txBody>
                  <a:tcPr anchor="ctr"/>
                </a:tc>
                <a:tc>
                  <a:txBody>
                    <a:bodyPr/>
                    <a:lstStyle/>
                    <a:p>
                      <a:pPr algn="ctr"/>
                      <a:r>
                        <a:rPr lang="en-US" altLang="zh-CN" dirty="0" smtClean="0">
                          <a:solidFill>
                            <a:srgbClr val="00B0F0"/>
                          </a:solidFill>
                        </a:rPr>
                        <a:t>0.625</a:t>
                      </a:r>
                      <a:endParaRPr lang="zh-CN" altLang="en-US" dirty="0">
                        <a:solidFill>
                          <a:srgbClr val="00B0F0"/>
                        </a:solidFill>
                      </a:endParaRPr>
                    </a:p>
                  </a:txBody>
                  <a:tcPr anchor="ctr"/>
                </a:tc>
              </a:tr>
            </a:tbl>
          </a:graphicData>
        </a:graphic>
      </p:graphicFrame>
      <p:pic>
        <p:nvPicPr>
          <p:cNvPr id="3" name="Picture 12"/>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010400" y="3486150"/>
            <a:ext cx="718088" cy="474817"/>
          </a:xfrm>
          <a:prstGeom prst="rect">
            <a:avLst/>
          </a:prstGeom>
        </p:spPr>
      </p:pic>
    </p:spTree>
    <p:extLst>
      <p:ext uri="{BB962C8B-B14F-4D97-AF65-F5344CB8AC3E}">
        <p14:creationId xmlns:p14="http://schemas.microsoft.com/office/powerpoint/2010/main" val="2381580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85750"/>
            <a:ext cx="7315200" cy="461665"/>
          </a:xfrm>
          <a:prstGeom prst="rect">
            <a:avLst/>
          </a:prstGeom>
          <a:noFill/>
        </p:spPr>
        <p:txBody>
          <a:bodyPr wrap="square" rtlCol="0">
            <a:spAutoFit/>
          </a:bodyPr>
          <a:lstStyle/>
          <a:p>
            <a:r>
              <a:rPr lang="en-US" sz="2400" b="1" dirty="0" smtClean="0"/>
              <a:t>F</a:t>
            </a:r>
            <a:r>
              <a:rPr lang="en-US" sz="2400" b="1" baseline="-25000" dirty="0" smtClean="0"/>
              <a:t>1</a:t>
            </a:r>
            <a:r>
              <a:rPr lang="en-US" sz="2400" b="1" dirty="0" smtClean="0"/>
              <a:t> Score (F score)</a:t>
            </a:r>
            <a:endParaRPr lang="en-US" sz="2400" b="1" dirty="0"/>
          </a:p>
        </p:txBody>
      </p:sp>
      <p:sp>
        <p:nvSpPr>
          <p:cNvPr id="3" name="TextBox 2"/>
          <p:cNvSpPr txBox="1"/>
          <p:nvPr/>
        </p:nvSpPr>
        <p:spPr>
          <a:xfrm>
            <a:off x="381000" y="693063"/>
            <a:ext cx="8458200" cy="461665"/>
          </a:xfrm>
          <a:prstGeom prst="rect">
            <a:avLst/>
          </a:prstGeom>
          <a:noFill/>
        </p:spPr>
        <p:txBody>
          <a:bodyPr wrap="square" rtlCol="0">
            <a:spAutoFit/>
          </a:bodyPr>
          <a:lstStyle/>
          <a:p>
            <a:r>
              <a:rPr lang="en-US" sz="2400" dirty="0" smtClean="0"/>
              <a:t>How to compare precision/recall numbers?</a:t>
            </a:r>
          </a:p>
        </p:txBody>
      </p:sp>
      <p:sp>
        <p:nvSpPr>
          <p:cNvPr id="12" name="TextBox 11"/>
          <p:cNvSpPr txBox="1"/>
          <p:nvPr/>
        </p:nvSpPr>
        <p:spPr>
          <a:xfrm>
            <a:off x="409575" y="1833223"/>
            <a:ext cx="8458200" cy="461665"/>
          </a:xfrm>
          <a:prstGeom prst="rect">
            <a:avLst/>
          </a:prstGeom>
          <a:noFill/>
        </p:spPr>
        <p:txBody>
          <a:bodyPr wrap="square" rtlCol="0">
            <a:spAutoFit/>
          </a:bodyPr>
          <a:lstStyle/>
          <a:p>
            <a:r>
              <a:rPr lang="en-US" sz="2400" dirty="0"/>
              <a:t>F</a:t>
            </a:r>
            <a:r>
              <a:rPr lang="en-US" sz="2400" baseline="-25000" dirty="0"/>
              <a:t>1</a:t>
            </a:r>
            <a:r>
              <a:rPr lang="en-US" sz="2400" dirty="0"/>
              <a:t> </a:t>
            </a:r>
            <a:r>
              <a:rPr lang="en-US" sz="2400" dirty="0" smtClean="0"/>
              <a:t>Score: </a:t>
            </a:r>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905000" y="1833223"/>
            <a:ext cx="1031208" cy="554034"/>
          </a:xfrm>
          <a:prstGeom prst="rect">
            <a:avLst/>
          </a:prstGeom>
        </p:spPr>
      </p:pic>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l="43317" t="62134" r="4341"/>
          <a:stretch/>
        </p:blipFill>
        <p:spPr>
          <a:xfrm>
            <a:off x="3886200" y="1547753"/>
            <a:ext cx="4419600" cy="1302001"/>
          </a:xfrm>
          <a:prstGeom prst="rect">
            <a:avLst/>
          </a:prstGeom>
        </p:spPr>
      </p:pic>
      <p:graphicFrame>
        <p:nvGraphicFramePr>
          <p:cNvPr id="14" name="Table 7"/>
          <p:cNvGraphicFramePr>
            <a:graphicFrameLocks noGrp="1"/>
          </p:cNvGraphicFramePr>
          <p:nvPr>
            <p:extLst>
              <p:ext uri="{D42A27DB-BD31-4B8C-83A1-F6EECF244321}">
                <p14:modId xmlns:p14="http://schemas.microsoft.com/office/powerpoint/2010/main" val="3538942292"/>
              </p:ext>
            </p:extLst>
          </p:nvPr>
        </p:nvGraphicFramePr>
        <p:xfrm>
          <a:off x="409575" y="3028950"/>
          <a:ext cx="8001000" cy="1483360"/>
        </p:xfrm>
        <a:graphic>
          <a:graphicData uri="http://schemas.openxmlformats.org/drawingml/2006/table">
            <a:tbl>
              <a:tblPr firstRow="1" bandRow="1">
                <a:tableStyleId>{5C22544A-7EE6-4342-B048-85BDC9FD1C3A}</a:tableStyleId>
              </a:tblPr>
              <a:tblGrid>
                <a:gridCol w="1600200"/>
                <a:gridCol w="1600200"/>
                <a:gridCol w="1600200"/>
                <a:gridCol w="1600200"/>
                <a:gridCol w="1600200"/>
              </a:tblGrid>
              <a:tr h="370840">
                <a:tc>
                  <a:txBody>
                    <a:bodyPr/>
                    <a:lstStyle/>
                    <a:p>
                      <a:endParaRPr lang="en-US" dirty="0">
                        <a:solidFill>
                          <a:schemeClr val="tx1"/>
                        </a:solidFill>
                      </a:endParaRPr>
                    </a:p>
                  </a:txBody>
                  <a:tcPr>
                    <a:lnL w="19050" cap="flat" cmpd="sng" algn="ctr">
                      <a:no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Precision(P)</a:t>
                      </a:r>
                      <a:endParaRPr lang="en-US" dirty="0">
                        <a:solidFill>
                          <a:schemeClr val="tx1"/>
                        </a:solidFill>
                      </a:endParaRPr>
                    </a:p>
                  </a:txBody>
                  <a:tcPr>
                    <a:lnL w="19050" cap="flat" cmpd="sng" algn="ctr">
                      <a:solidFill>
                        <a:schemeClr val="bg1">
                          <a:lumMod val="5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Recall (R)</a:t>
                      </a:r>
                      <a:endParaRPr lang="en-US" dirty="0">
                        <a:solidFill>
                          <a:schemeClr val="tx1"/>
                        </a:solidFill>
                      </a:endParaRPr>
                    </a:p>
                  </a:txBody>
                  <a:tcPr>
                    <a:lnL w="19050" cap="flat" cmpd="sng" algn="ctr">
                      <a:no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Average</a:t>
                      </a:r>
                      <a:endParaRPr lang="en-US" dirty="0">
                        <a:solidFill>
                          <a:schemeClr val="tx1"/>
                        </a:solidFill>
                      </a:endParaRPr>
                    </a:p>
                  </a:txBody>
                  <a:tcPr>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F</a:t>
                      </a:r>
                      <a:r>
                        <a:rPr lang="en-US" baseline="-25000" dirty="0" smtClean="0">
                          <a:solidFill>
                            <a:schemeClr val="tx1"/>
                          </a:solidFill>
                        </a:rPr>
                        <a:t>1</a:t>
                      </a:r>
                      <a:r>
                        <a:rPr lang="en-US" dirty="0" smtClean="0">
                          <a:solidFill>
                            <a:schemeClr val="tx1"/>
                          </a:solidFill>
                        </a:rPr>
                        <a:t> Score</a:t>
                      </a:r>
                      <a:endParaRPr lang="en-US" dirty="0">
                        <a:solidFill>
                          <a:schemeClr val="tx1"/>
                        </a:solidFill>
                      </a:endParaRPr>
                    </a:p>
                  </a:txBody>
                  <a:tcPr>
                    <a:lnL w="19050" cap="flat" cmpd="sng" algn="ctr">
                      <a:solidFill>
                        <a:schemeClr val="bg1">
                          <a:lumMod val="5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dirty="0" smtClean="0">
                          <a:solidFill>
                            <a:schemeClr val="tx1"/>
                          </a:solidFill>
                        </a:rPr>
                        <a:t>Algorithm 1</a:t>
                      </a:r>
                      <a:endParaRPr lang="en-US" dirty="0">
                        <a:solidFill>
                          <a:schemeClr val="tx1"/>
                        </a:solidFill>
                      </a:endParaRPr>
                    </a:p>
                  </a:txBody>
                  <a:tcPr>
                    <a:lnL w="19050" cap="flat" cmpd="sng" algn="ctr">
                      <a:no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0.5</a:t>
                      </a:r>
                      <a:endParaRPr lang="en-US" dirty="0">
                        <a:solidFill>
                          <a:schemeClr val="tx1"/>
                        </a:solidFill>
                      </a:endParaRPr>
                    </a:p>
                  </a:txBody>
                  <a:tcPr>
                    <a:lnL w="19050" cap="flat" cmpd="sng" algn="ctr">
                      <a:solidFill>
                        <a:schemeClr val="bg1">
                          <a:lumMod val="5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0.4</a:t>
                      </a:r>
                      <a:endParaRPr lang="en-US" dirty="0">
                        <a:solidFill>
                          <a:schemeClr val="tx1"/>
                        </a:solidFill>
                      </a:endParaRPr>
                    </a:p>
                  </a:txBody>
                  <a:tcPr>
                    <a:lnL w="19050" cap="flat" cmpd="sng" algn="ctr">
                      <a:no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0.45</a:t>
                      </a:r>
                      <a:endParaRPr lang="en-US" dirty="0">
                        <a:solidFill>
                          <a:schemeClr val="tx1"/>
                        </a:solidFill>
                      </a:endParaRPr>
                    </a:p>
                  </a:txBody>
                  <a:tcPr>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0.444</a:t>
                      </a:r>
                      <a:endParaRPr lang="en-US" dirty="0">
                        <a:solidFill>
                          <a:schemeClr val="tx1"/>
                        </a:solidFill>
                      </a:endParaRPr>
                    </a:p>
                  </a:txBody>
                  <a:tcPr>
                    <a:lnL w="19050" cap="flat" cmpd="sng" algn="ctr">
                      <a:solidFill>
                        <a:schemeClr val="bg1">
                          <a:lumMod val="5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Algorithm 2</a:t>
                      </a:r>
                    </a:p>
                  </a:txBody>
                  <a:tcPr>
                    <a:lnL w="19050" cap="flat" cmpd="sng" algn="ctr">
                      <a:no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0.7</a:t>
                      </a:r>
                      <a:endParaRPr lang="en-US" dirty="0">
                        <a:solidFill>
                          <a:schemeClr val="tx1"/>
                        </a:solidFill>
                      </a:endParaRPr>
                    </a:p>
                  </a:txBody>
                  <a:tcPr>
                    <a:lnL w="19050" cap="flat" cmpd="sng" algn="ctr">
                      <a:solidFill>
                        <a:schemeClr val="bg1">
                          <a:lumMod val="5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0.1</a:t>
                      </a:r>
                      <a:endParaRPr lang="en-US" dirty="0">
                        <a:solidFill>
                          <a:schemeClr val="tx1"/>
                        </a:solidFill>
                      </a:endParaRPr>
                    </a:p>
                  </a:txBody>
                  <a:tcPr>
                    <a:lnL w="19050" cap="flat" cmpd="sng" algn="ctr">
                      <a:no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0.4</a:t>
                      </a:r>
                      <a:endParaRPr lang="en-US" dirty="0">
                        <a:solidFill>
                          <a:schemeClr val="tx1"/>
                        </a:solidFill>
                      </a:endParaRPr>
                    </a:p>
                  </a:txBody>
                  <a:tcPr>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0.175</a:t>
                      </a:r>
                      <a:endParaRPr lang="en-US" dirty="0">
                        <a:solidFill>
                          <a:schemeClr val="tx1"/>
                        </a:solidFill>
                      </a:endParaRPr>
                    </a:p>
                  </a:txBody>
                  <a:tcPr>
                    <a:lnL w="19050" cap="flat" cmpd="sng" algn="ctr">
                      <a:solidFill>
                        <a:schemeClr val="bg1">
                          <a:lumMod val="5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Algorithm 3</a:t>
                      </a:r>
                    </a:p>
                  </a:txBody>
                  <a:tcPr>
                    <a:lnL w="19050" cap="flat" cmpd="sng" algn="ctr">
                      <a:no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0.02</a:t>
                      </a:r>
                      <a:endParaRPr lang="en-US" dirty="0">
                        <a:solidFill>
                          <a:schemeClr val="tx1"/>
                        </a:solidFill>
                      </a:endParaRPr>
                    </a:p>
                  </a:txBody>
                  <a:tcPr>
                    <a:lnL w="19050" cap="flat" cmpd="sng" algn="ctr">
                      <a:solidFill>
                        <a:schemeClr val="bg1">
                          <a:lumMod val="5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1.0</a:t>
                      </a:r>
                      <a:endParaRPr lang="en-US" dirty="0">
                        <a:solidFill>
                          <a:schemeClr val="tx1"/>
                        </a:solidFill>
                      </a:endParaRPr>
                    </a:p>
                  </a:txBody>
                  <a:tcPr>
                    <a:lnL w="19050" cap="flat" cmpd="sng" algn="ctr">
                      <a:no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0.51</a:t>
                      </a:r>
                      <a:endParaRPr lang="en-US" dirty="0">
                        <a:solidFill>
                          <a:schemeClr val="tx1"/>
                        </a:solidFill>
                      </a:endParaRPr>
                    </a:p>
                  </a:txBody>
                  <a:tcPr>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0.0392</a:t>
                      </a:r>
                      <a:endParaRPr lang="en-US" dirty="0">
                        <a:solidFill>
                          <a:schemeClr val="tx1"/>
                        </a:solidFill>
                      </a:endParaRPr>
                    </a:p>
                  </a:txBody>
                  <a:tcPr>
                    <a:lnL w="19050" cap="flat" cmpd="sng" algn="ctr">
                      <a:solidFill>
                        <a:schemeClr val="bg1">
                          <a:lumMod val="5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31787523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834060405"/>
              </p:ext>
            </p:extLst>
          </p:nvPr>
        </p:nvGraphicFramePr>
        <p:xfrm>
          <a:off x="1447800" y="514350"/>
          <a:ext cx="5181598" cy="4191000"/>
        </p:xfrm>
        <a:graphic>
          <a:graphicData uri="http://schemas.openxmlformats.org/drawingml/2006/table">
            <a:tbl>
              <a:tblPr firstRow="1" bandRow="1">
                <a:tableStyleId>{16D9F66E-5EB9-4882-86FB-DCBF35E3C3E4}</a:tableStyleId>
              </a:tblPr>
              <a:tblGrid>
                <a:gridCol w="1172028"/>
                <a:gridCol w="801914"/>
                <a:gridCol w="801914"/>
                <a:gridCol w="801914"/>
                <a:gridCol w="801914"/>
                <a:gridCol w="801914"/>
              </a:tblGrid>
              <a:tr h="698500">
                <a:tc>
                  <a:txBody>
                    <a:bodyPr/>
                    <a:lstStyle/>
                    <a:p>
                      <a:pPr algn="ctr"/>
                      <a:r>
                        <a:rPr lang="en-US" altLang="zh-CN" dirty="0" smtClean="0"/>
                        <a:t>Threshold</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0.1</a:t>
                      </a:r>
                      <a:endParaRPr lang="zh-CN" altLang="en-US" dirty="0"/>
                    </a:p>
                  </a:txBody>
                  <a:tcPr anchor="ctr"/>
                </a:tc>
                <a:tc>
                  <a:txBody>
                    <a:bodyPr/>
                    <a:lstStyle/>
                    <a:p>
                      <a:pPr algn="ctr"/>
                      <a:r>
                        <a:rPr lang="en-US" altLang="zh-CN" dirty="0" smtClean="0"/>
                        <a:t>0.5</a:t>
                      </a:r>
                      <a:endParaRPr lang="zh-CN" altLang="en-US" dirty="0"/>
                    </a:p>
                  </a:txBody>
                  <a:tcPr anchor="ctr"/>
                </a:tc>
                <a:tc>
                  <a:txBody>
                    <a:bodyPr/>
                    <a:lstStyle/>
                    <a:p>
                      <a:pPr algn="ctr"/>
                      <a:r>
                        <a:rPr lang="en-US" altLang="zh-CN" dirty="0" smtClean="0"/>
                        <a:t>0.99</a:t>
                      </a:r>
                    </a:p>
                  </a:txBody>
                  <a:tcPr anchor="ctr"/>
                </a:tc>
                <a:tc>
                  <a:txBody>
                    <a:bodyPr/>
                    <a:lstStyle/>
                    <a:p>
                      <a:pPr algn="ctr"/>
                      <a:r>
                        <a:rPr lang="en-US" altLang="zh-CN" dirty="0" smtClean="0"/>
                        <a:t>0.999</a:t>
                      </a:r>
                    </a:p>
                  </a:txBody>
                  <a:tcPr anchor="ctr"/>
                </a:tc>
              </a:tr>
              <a:tr h="6985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strike="sngStrike" dirty="0" smtClean="0">
                          <a:solidFill>
                            <a:schemeClr val="bg1">
                              <a:lumMod val="75000"/>
                            </a:schemeClr>
                          </a:solidFill>
                        </a:rPr>
                        <a:t>Accuracy</a:t>
                      </a:r>
                      <a:endParaRPr lang="zh-CN" altLang="en-US" strike="sngStrike" dirty="0" smtClean="0">
                        <a:solidFill>
                          <a:schemeClr val="bg1">
                            <a:lumMod val="75000"/>
                          </a:schemeClr>
                        </a:solidFill>
                      </a:endParaRPr>
                    </a:p>
                  </a:txBody>
                  <a:tcPr anchor="ctr"/>
                </a:tc>
                <a:tc>
                  <a:txBody>
                    <a:bodyPr/>
                    <a:lstStyle/>
                    <a:p>
                      <a:pPr algn="ctr"/>
                      <a:r>
                        <a:rPr lang="en-US" altLang="zh-CN" strike="sngStrike" dirty="0" smtClean="0">
                          <a:solidFill>
                            <a:schemeClr val="bg1">
                              <a:lumMod val="75000"/>
                            </a:schemeClr>
                          </a:solidFill>
                        </a:rPr>
                        <a:t>0.222</a:t>
                      </a:r>
                    </a:p>
                  </a:txBody>
                  <a:tcPr anchor="ctr"/>
                </a:tc>
                <a:tc>
                  <a:txBody>
                    <a:bodyPr/>
                    <a:lstStyle/>
                    <a:p>
                      <a:pPr algn="ctr"/>
                      <a:r>
                        <a:rPr lang="en-US" altLang="zh-CN" strike="sngStrike" dirty="0" smtClean="0">
                          <a:solidFill>
                            <a:schemeClr val="bg1">
                              <a:lumMod val="75000"/>
                            </a:schemeClr>
                          </a:solidFill>
                        </a:rPr>
                        <a:t>0.444</a:t>
                      </a:r>
                    </a:p>
                  </a:txBody>
                  <a:tcPr anchor="ctr"/>
                </a:tc>
                <a:tc>
                  <a:txBody>
                    <a:bodyPr/>
                    <a:lstStyle/>
                    <a:p>
                      <a:pPr algn="ctr"/>
                      <a:r>
                        <a:rPr lang="en-US" altLang="zh-CN" strike="sngStrike" dirty="0" smtClean="0">
                          <a:solidFill>
                            <a:schemeClr val="bg1">
                              <a:lumMod val="75000"/>
                            </a:schemeClr>
                          </a:solidFill>
                        </a:rPr>
                        <a:t>0.722</a:t>
                      </a:r>
                      <a:endParaRPr lang="zh-CN" altLang="en-US" strike="sngStrike" dirty="0">
                        <a:solidFill>
                          <a:schemeClr val="bg1">
                            <a:lumMod val="75000"/>
                          </a:schemeClr>
                        </a:solidFill>
                      </a:endParaRPr>
                    </a:p>
                  </a:txBody>
                  <a:tcPr anchor="ctr"/>
                </a:tc>
                <a:tc>
                  <a:txBody>
                    <a:bodyPr/>
                    <a:lstStyle/>
                    <a:p>
                      <a:pPr algn="ctr"/>
                      <a:r>
                        <a:rPr lang="en-US" altLang="zh-CN" strike="sngStrike" dirty="0" smtClean="0">
                          <a:solidFill>
                            <a:schemeClr val="bg1">
                              <a:lumMod val="75000"/>
                            </a:schemeClr>
                          </a:solidFill>
                        </a:rPr>
                        <a:t>0.94</a:t>
                      </a:r>
                      <a:endParaRPr lang="zh-CN" altLang="en-US" strike="sngStrike" dirty="0">
                        <a:solidFill>
                          <a:schemeClr val="bg1">
                            <a:lumMod val="75000"/>
                          </a:schemeClr>
                        </a:solidFill>
                      </a:endParaRPr>
                    </a:p>
                  </a:txBody>
                  <a:tcPr anchor="ctr"/>
                </a:tc>
                <a:tc>
                  <a:txBody>
                    <a:bodyPr/>
                    <a:lstStyle/>
                    <a:p>
                      <a:pPr algn="ctr"/>
                      <a:r>
                        <a:rPr lang="en-US" altLang="zh-CN" strike="sngStrike" dirty="0" smtClean="0">
                          <a:solidFill>
                            <a:schemeClr val="bg1">
                              <a:lumMod val="75000"/>
                            </a:schemeClr>
                          </a:solidFill>
                        </a:rPr>
                        <a:t>0.833</a:t>
                      </a:r>
                      <a:endParaRPr lang="zh-CN" altLang="en-US" strike="sngStrike" dirty="0">
                        <a:solidFill>
                          <a:schemeClr val="bg1">
                            <a:lumMod val="75000"/>
                          </a:schemeClr>
                        </a:solidFill>
                      </a:endParaRPr>
                    </a:p>
                  </a:txBody>
                  <a:tcPr anchor="ctr"/>
                </a:tc>
              </a:tr>
              <a:tr h="6985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t>Precision</a:t>
                      </a:r>
                      <a:endParaRPr lang="zh-CN" altLang="en-US" dirty="0" smtClean="0"/>
                    </a:p>
                  </a:txBody>
                  <a:tcPr anchor="ctr"/>
                </a:tc>
                <a:tc>
                  <a:txBody>
                    <a:bodyPr/>
                    <a:lstStyle/>
                    <a:p>
                      <a:pPr algn="ctr"/>
                      <a:r>
                        <a:rPr lang="en-US" altLang="zh-CN" dirty="0" smtClean="0"/>
                        <a:t>0.22</a:t>
                      </a:r>
                      <a:endParaRPr lang="zh-CN" altLang="en-US" dirty="0"/>
                    </a:p>
                  </a:txBody>
                  <a:tcPr anchor="ctr"/>
                </a:tc>
                <a:tc>
                  <a:txBody>
                    <a:bodyPr/>
                    <a:lstStyle/>
                    <a:p>
                      <a:pPr algn="ctr"/>
                      <a:r>
                        <a:rPr lang="en-US" altLang="zh-CN" dirty="0" smtClean="0"/>
                        <a:t>0.285</a:t>
                      </a:r>
                      <a:endParaRPr lang="zh-CN" altLang="en-US" dirty="0"/>
                    </a:p>
                  </a:txBody>
                  <a:tcPr anchor="ctr"/>
                </a:tc>
                <a:tc>
                  <a:txBody>
                    <a:bodyPr/>
                    <a:lstStyle/>
                    <a:p>
                      <a:pPr algn="ctr"/>
                      <a:r>
                        <a:rPr lang="en-US" altLang="zh-CN" dirty="0" smtClean="0"/>
                        <a:t>0.444</a:t>
                      </a:r>
                      <a:endParaRPr lang="zh-CN" altLang="en-US" dirty="0"/>
                    </a:p>
                  </a:txBody>
                  <a:tcPr anchor="ctr"/>
                </a:tc>
                <a:tc>
                  <a:txBody>
                    <a:bodyPr/>
                    <a:lstStyle/>
                    <a:p>
                      <a:pPr algn="ctr"/>
                      <a:r>
                        <a:rPr lang="en-US" altLang="zh-CN" dirty="0" smtClean="0"/>
                        <a:t>1</a:t>
                      </a:r>
                      <a:endParaRPr lang="zh-CN" altLang="en-US" dirty="0"/>
                    </a:p>
                  </a:txBody>
                  <a:tcPr anchor="ctr"/>
                </a:tc>
                <a:tc>
                  <a:txBody>
                    <a:bodyPr/>
                    <a:lstStyle/>
                    <a:p>
                      <a:pPr algn="ctr"/>
                      <a:r>
                        <a:rPr lang="en-US" altLang="zh-CN" dirty="0" smtClean="0"/>
                        <a:t>1</a:t>
                      </a:r>
                      <a:endParaRPr lang="zh-CN" altLang="en-US" dirty="0"/>
                    </a:p>
                  </a:txBody>
                  <a:tcPr anchor="ctr"/>
                </a:tc>
              </a:tr>
              <a:tr h="698500">
                <a:tc>
                  <a:txBody>
                    <a:bodyPr/>
                    <a:lstStyle/>
                    <a:p>
                      <a:pPr algn="ctr"/>
                      <a:r>
                        <a:rPr lang="en-US" altLang="zh-CN" b="1" dirty="0" smtClean="0"/>
                        <a:t>Recall</a:t>
                      </a:r>
                      <a:endParaRPr lang="zh-CN" altLang="en-US" dirty="0"/>
                    </a:p>
                  </a:txBody>
                  <a:tcPr anchor="ctr"/>
                </a:tc>
                <a:tc>
                  <a:txBody>
                    <a:bodyPr/>
                    <a:lstStyle/>
                    <a:p>
                      <a:pPr algn="ctr"/>
                      <a:r>
                        <a:rPr lang="en-US" altLang="zh-CN" dirty="0" smtClean="0"/>
                        <a:t>1</a:t>
                      </a:r>
                      <a:endParaRPr lang="zh-CN" altLang="en-US" dirty="0"/>
                    </a:p>
                  </a:txBody>
                  <a:tcPr anchor="ctr"/>
                </a:tc>
                <a:tc>
                  <a:txBody>
                    <a:bodyPr/>
                    <a:lstStyle/>
                    <a:p>
                      <a:pPr algn="ctr"/>
                      <a:r>
                        <a:rPr lang="en-US" altLang="zh-CN" dirty="0" smtClean="0"/>
                        <a:t>1</a:t>
                      </a:r>
                      <a:endParaRPr lang="zh-CN" altLang="en-US" dirty="0"/>
                    </a:p>
                  </a:txBody>
                  <a:tcPr anchor="ctr"/>
                </a:tc>
                <a:tc>
                  <a:txBody>
                    <a:bodyPr/>
                    <a:lstStyle/>
                    <a:p>
                      <a:pPr algn="ctr"/>
                      <a:r>
                        <a:rPr lang="en-US" altLang="zh-CN" dirty="0" smtClean="0"/>
                        <a:t>1</a:t>
                      </a:r>
                      <a:endParaRPr lang="zh-CN" altLang="en-US" dirty="0"/>
                    </a:p>
                  </a:txBody>
                  <a:tcPr anchor="ctr"/>
                </a:tc>
                <a:tc>
                  <a:txBody>
                    <a:bodyPr/>
                    <a:lstStyle/>
                    <a:p>
                      <a:pPr algn="ctr"/>
                      <a:r>
                        <a:rPr lang="en-US" altLang="zh-CN" dirty="0" smtClean="0"/>
                        <a:t>0.75</a:t>
                      </a:r>
                      <a:endParaRPr lang="zh-CN" altLang="en-US" dirty="0"/>
                    </a:p>
                  </a:txBody>
                  <a:tcPr anchor="ctr"/>
                </a:tc>
                <a:tc>
                  <a:txBody>
                    <a:bodyPr/>
                    <a:lstStyle/>
                    <a:p>
                      <a:pPr algn="ctr"/>
                      <a:r>
                        <a:rPr lang="en-US" altLang="zh-CN" dirty="0" smtClean="0"/>
                        <a:t>0.25</a:t>
                      </a:r>
                      <a:endParaRPr lang="zh-CN" altLang="en-US" dirty="0"/>
                    </a:p>
                  </a:txBody>
                  <a:tcPr anchor="ctr"/>
                </a:tc>
              </a:tr>
              <a:tr h="698500">
                <a:tc>
                  <a:txBody>
                    <a:bodyPr/>
                    <a:lstStyle/>
                    <a:p>
                      <a:pPr algn="ctr"/>
                      <a:r>
                        <a:rPr lang="en-US" altLang="zh-CN" b="1" dirty="0" smtClean="0">
                          <a:solidFill>
                            <a:srgbClr val="00B0F0"/>
                          </a:solidFill>
                        </a:rPr>
                        <a:t>Average</a:t>
                      </a:r>
                      <a:endParaRPr lang="zh-CN" altLang="en-US" b="1" dirty="0">
                        <a:solidFill>
                          <a:srgbClr val="00B0F0"/>
                        </a:solidFill>
                      </a:endParaRPr>
                    </a:p>
                  </a:txBody>
                  <a:tcPr anchor="ctr"/>
                </a:tc>
                <a:tc>
                  <a:txBody>
                    <a:bodyPr/>
                    <a:lstStyle/>
                    <a:p>
                      <a:pPr algn="ctr"/>
                      <a:r>
                        <a:rPr lang="en-US" altLang="zh-CN" dirty="0" smtClean="0">
                          <a:solidFill>
                            <a:srgbClr val="00B0F0"/>
                          </a:solidFill>
                        </a:rPr>
                        <a:t>0.61</a:t>
                      </a:r>
                      <a:endParaRPr lang="zh-CN" altLang="en-US" dirty="0">
                        <a:solidFill>
                          <a:srgbClr val="00B0F0"/>
                        </a:solidFill>
                      </a:endParaRPr>
                    </a:p>
                  </a:txBody>
                  <a:tcPr anchor="ctr"/>
                </a:tc>
                <a:tc>
                  <a:txBody>
                    <a:bodyPr/>
                    <a:lstStyle/>
                    <a:p>
                      <a:pPr algn="ctr"/>
                      <a:r>
                        <a:rPr lang="en-US" altLang="zh-CN" dirty="0" smtClean="0">
                          <a:solidFill>
                            <a:srgbClr val="00B0F0"/>
                          </a:solidFill>
                        </a:rPr>
                        <a:t>0.642</a:t>
                      </a:r>
                      <a:endParaRPr lang="zh-CN" altLang="en-US" dirty="0">
                        <a:solidFill>
                          <a:srgbClr val="00B0F0"/>
                        </a:solidFill>
                      </a:endParaRPr>
                    </a:p>
                  </a:txBody>
                  <a:tcPr anchor="ctr"/>
                </a:tc>
                <a:tc>
                  <a:txBody>
                    <a:bodyPr/>
                    <a:lstStyle/>
                    <a:p>
                      <a:pPr algn="ctr"/>
                      <a:r>
                        <a:rPr lang="en-US" altLang="zh-CN" dirty="0" smtClean="0">
                          <a:solidFill>
                            <a:srgbClr val="00B0F0"/>
                          </a:solidFill>
                        </a:rPr>
                        <a:t>0.722</a:t>
                      </a:r>
                      <a:endParaRPr lang="zh-CN" altLang="en-US" dirty="0">
                        <a:solidFill>
                          <a:srgbClr val="00B0F0"/>
                        </a:solidFill>
                      </a:endParaRPr>
                    </a:p>
                  </a:txBody>
                  <a:tcPr anchor="ctr"/>
                </a:tc>
                <a:tc>
                  <a:txBody>
                    <a:bodyPr/>
                    <a:lstStyle/>
                    <a:p>
                      <a:pPr algn="ctr"/>
                      <a:r>
                        <a:rPr lang="en-US" altLang="zh-CN" dirty="0" smtClean="0">
                          <a:solidFill>
                            <a:srgbClr val="00B0F0"/>
                          </a:solidFill>
                        </a:rPr>
                        <a:t>0.875</a:t>
                      </a:r>
                      <a:endParaRPr lang="zh-CN" altLang="en-US" dirty="0">
                        <a:solidFill>
                          <a:srgbClr val="00B0F0"/>
                        </a:solidFill>
                      </a:endParaRPr>
                    </a:p>
                  </a:txBody>
                  <a:tcPr anchor="ctr"/>
                </a:tc>
                <a:tc>
                  <a:txBody>
                    <a:bodyPr/>
                    <a:lstStyle/>
                    <a:p>
                      <a:pPr algn="ctr"/>
                      <a:r>
                        <a:rPr lang="en-US" altLang="zh-CN" dirty="0" smtClean="0">
                          <a:solidFill>
                            <a:srgbClr val="00B0F0"/>
                          </a:solidFill>
                        </a:rPr>
                        <a:t>0.625</a:t>
                      </a:r>
                      <a:endParaRPr lang="zh-CN" altLang="en-US" dirty="0">
                        <a:solidFill>
                          <a:srgbClr val="00B0F0"/>
                        </a:solidFill>
                      </a:endParaRPr>
                    </a:p>
                  </a:txBody>
                  <a:tcPr anchor="ctr"/>
                </a:tc>
              </a:tr>
              <a:tr h="698500">
                <a:tc>
                  <a:txBody>
                    <a:bodyPr/>
                    <a:lstStyle/>
                    <a:p>
                      <a:pPr algn="ctr"/>
                      <a:r>
                        <a:rPr lang="en-US" altLang="zh-CN" b="1" dirty="0" smtClean="0">
                          <a:solidFill>
                            <a:srgbClr val="00B050"/>
                          </a:solidFill>
                        </a:rPr>
                        <a:t>F1 Score</a:t>
                      </a:r>
                      <a:endParaRPr lang="zh-CN" altLang="en-US" b="1" dirty="0">
                        <a:solidFill>
                          <a:srgbClr val="00B050"/>
                        </a:solidFill>
                      </a:endParaRPr>
                    </a:p>
                  </a:txBody>
                  <a:tcPr anchor="ctr"/>
                </a:tc>
                <a:tc>
                  <a:txBody>
                    <a:bodyPr/>
                    <a:lstStyle/>
                    <a:p>
                      <a:pPr algn="ctr"/>
                      <a:r>
                        <a:rPr lang="en-US" altLang="zh-CN" dirty="0" smtClean="0">
                          <a:solidFill>
                            <a:srgbClr val="00B050"/>
                          </a:solidFill>
                        </a:rPr>
                        <a:t>0.36</a:t>
                      </a:r>
                      <a:endParaRPr lang="zh-CN" altLang="en-US" dirty="0">
                        <a:solidFill>
                          <a:srgbClr val="00B050"/>
                        </a:solidFill>
                      </a:endParaRPr>
                    </a:p>
                  </a:txBody>
                  <a:tcPr anchor="ctr"/>
                </a:tc>
                <a:tc>
                  <a:txBody>
                    <a:bodyPr/>
                    <a:lstStyle/>
                    <a:p>
                      <a:pPr algn="ctr"/>
                      <a:r>
                        <a:rPr lang="en-US" altLang="zh-CN" dirty="0" smtClean="0">
                          <a:solidFill>
                            <a:srgbClr val="00B050"/>
                          </a:solidFill>
                        </a:rPr>
                        <a:t>0.44</a:t>
                      </a:r>
                      <a:endParaRPr lang="zh-CN" altLang="en-US" dirty="0">
                        <a:solidFill>
                          <a:srgbClr val="00B050"/>
                        </a:solidFill>
                      </a:endParaRPr>
                    </a:p>
                  </a:txBody>
                  <a:tcPr anchor="ctr"/>
                </a:tc>
                <a:tc>
                  <a:txBody>
                    <a:bodyPr/>
                    <a:lstStyle/>
                    <a:p>
                      <a:pPr algn="ctr"/>
                      <a:r>
                        <a:rPr lang="en-US" altLang="zh-CN" dirty="0" smtClean="0">
                          <a:solidFill>
                            <a:srgbClr val="00B050"/>
                          </a:solidFill>
                        </a:rPr>
                        <a:t>0.61</a:t>
                      </a:r>
                      <a:endParaRPr lang="zh-CN" altLang="en-US" dirty="0">
                        <a:solidFill>
                          <a:srgbClr val="00B050"/>
                        </a:solidFill>
                      </a:endParaRPr>
                    </a:p>
                  </a:txBody>
                  <a:tcPr anchor="ctr"/>
                </a:tc>
                <a:tc>
                  <a:txBody>
                    <a:bodyPr/>
                    <a:lstStyle/>
                    <a:p>
                      <a:pPr algn="ctr"/>
                      <a:r>
                        <a:rPr lang="en-US" altLang="zh-CN" dirty="0" smtClean="0">
                          <a:solidFill>
                            <a:srgbClr val="00B050"/>
                          </a:solidFill>
                        </a:rPr>
                        <a:t>0.85</a:t>
                      </a:r>
                      <a:endParaRPr lang="zh-CN" altLang="en-US" dirty="0">
                        <a:solidFill>
                          <a:srgbClr val="00B050"/>
                        </a:solidFill>
                      </a:endParaRPr>
                    </a:p>
                  </a:txBody>
                  <a:tcPr anchor="ctr"/>
                </a:tc>
                <a:tc>
                  <a:txBody>
                    <a:bodyPr/>
                    <a:lstStyle/>
                    <a:p>
                      <a:pPr algn="ctr"/>
                      <a:r>
                        <a:rPr lang="en-US" altLang="zh-CN" dirty="0" smtClean="0">
                          <a:solidFill>
                            <a:srgbClr val="00B050"/>
                          </a:solidFill>
                        </a:rPr>
                        <a:t>0.4</a:t>
                      </a:r>
                      <a:endParaRPr lang="zh-CN" altLang="en-US" dirty="0">
                        <a:solidFill>
                          <a:srgbClr val="00B050"/>
                        </a:solidFill>
                      </a:endParaRPr>
                    </a:p>
                  </a:txBody>
                  <a:tcPr anchor="ctr"/>
                </a:tc>
              </a:tr>
            </a:tbl>
          </a:graphicData>
        </a:graphic>
      </p:graphicFrame>
      <p:pic>
        <p:nvPicPr>
          <p:cNvPr id="3" name="Picture 1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010400" y="3486150"/>
            <a:ext cx="718088" cy="474817"/>
          </a:xfrm>
          <a:prstGeom prst="rect">
            <a:avLst/>
          </a:prstGeom>
        </p:spPr>
      </p:pic>
      <p:pic>
        <p:nvPicPr>
          <p:cNvPr id="4" name="Picture 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6948264" y="4171950"/>
            <a:ext cx="842360" cy="452572"/>
          </a:xfrm>
          <a:prstGeom prst="rect">
            <a:avLst/>
          </a:prstGeom>
        </p:spPr>
      </p:pic>
    </p:spTree>
    <p:extLst>
      <p:ext uri="{BB962C8B-B14F-4D97-AF65-F5344CB8AC3E}">
        <p14:creationId xmlns:p14="http://schemas.microsoft.com/office/powerpoint/2010/main" val="410803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191000" y="742950"/>
            <a:ext cx="4407745"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chemeClr val="tx1">
                    <a:lumMod val="75000"/>
                    <a:lumOff val="25000"/>
                  </a:schemeClr>
                </a:solidFill>
              </a:rPr>
              <a:t>Machine learning system design</a:t>
            </a:r>
          </a:p>
        </p:txBody>
      </p:sp>
      <p:cxnSp>
        <p:nvCxnSpPr>
          <p:cNvPr id="6" name="Straight Connector 5"/>
          <p:cNvCxnSpPr/>
          <p:nvPr/>
        </p:nvCxnSpPr>
        <p:spPr>
          <a:xfrm>
            <a:off x="42248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idx="4294967295"/>
          </p:nvPr>
        </p:nvSpPr>
        <p:spPr>
          <a:xfrm>
            <a:off x="4191000" y="2114550"/>
            <a:ext cx="4407745" cy="1676400"/>
          </a:xfrm>
        </p:spPr>
        <p:txBody>
          <a:bodyPr>
            <a:noAutofit/>
          </a:bodyPr>
          <a:lstStyle/>
          <a:p>
            <a:pPr algn="l"/>
            <a:r>
              <a:rPr lang="en-US" dirty="0" smtClean="0">
                <a:solidFill>
                  <a:schemeClr val="tx1">
                    <a:lumMod val="75000"/>
                    <a:lumOff val="25000"/>
                  </a:schemeClr>
                </a:solidFill>
              </a:rPr>
              <a:t>Data for machine learning</a:t>
            </a:r>
            <a:endParaRPr lang="en-US" dirty="0">
              <a:solidFill>
                <a:schemeClr val="tx1">
                  <a:lumMod val="75000"/>
                  <a:lumOff val="25000"/>
                </a:schemeClr>
              </a:solidFill>
            </a:endParaRPr>
          </a:p>
        </p:txBody>
      </p:sp>
      <p:pic>
        <p:nvPicPr>
          <p:cNvPr id="2" name="Picture 2" descr="C:\Users\ang\Desktop\iStock_000012344803Large.jpg"/>
          <p:cNvPicPr>
            <a:picLocks noChangeAspect="1" noChangeArrowheads="1"/>
          </p:cNvPicPr>
          <p:nvPr/>
        </p:nvPicPr>
        <p:blipFill>
          <a:blip r:embed="rId3" cstate="print"/>
          <a:srcRect b="7246"/>
          <a:stretch>
            <a:fillRect/>
          </a:stretch>
        </p:blipFill>
        <p:spPr bwMode="auto">
          <a:xfrm>
            <a:off x="685800" y="361950"/>
            <a:ext cx="3200400" cy="3657600"/>
          </a:xfrm>
          <a:prstGeom prst="rect">
            <a:avLst/>
          </a:prstGeom>
          <a:noFill/>
        </p:spPr>
      </p:pic>
      <p:sp>
        <p:nvSpPr>
          <p:cNvPr id="7" name="Title 1"/>
          <p:cNvSpPr txBox="1">
            <a:spLocks/>
          </p:cNvSpPr>
          <p:nvPr/>
        </p:nvSpPr>
        <p:spPr>
          <a:xfrm>
            <a:off x="838200" y="3867150"/>
            <a:ext cx="28956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tx1">
                    <a:lumMod val="75000"/>
                    <a:lumOff val="25000"/>
                  </a:schemeClr>
                </a:solidFill>
                <a:effectLst/>
                <a:uLnTx/>
                <a:uFillTx/>
                <a:latin typeface="+mj-lt"/>
                <a:ea typeface="+mj-ea"/>
                <a:cs typeface="+mj-cs"/>
              </a:rPr>
              <a:t>Machine Learning</a:t>
            </a:r>
            <a:endPar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endParaRPr>
          </a:p>
        </p:txBody>
      </p:sp>
    </p:spTree>
    <p:extLst>
      <p:ext uri="{BB962C8B-B14F-4D97-AF65-F5344CB8AC3E}">
        <p14:creationId xmlns:p14="http://schemas.microsoft.com/office/powerpoint/2010/main" val="31921440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85750"/>
            <a:ext cx="7315200" cy="430887"/>
          </a:xfrm>
          <a:prstGeom prst="rect">
            <a:avLst/>
          </a:prstGeom>
          <a:noFill/>
        </p:spPr>
        <p:txBody>
          <a:bodyPr wrap="square" rtlCol="0">
            <a:spAutoFit/>
          </a:bodyPr>
          <a:lstStyle/>
          <a:p>
            <a:r>
              <a:rPr lang="en-US" sz="2200" b="1" dirty="0" smtClean="0"/>
              <a:t>Designing a high accuracy learning system</a:t>
            </a:r>
            <a:endParaRPr lang="en-US" sz="2200" b="1" dirty="0"/>
          </a:p>
        </p:txBody>
      </p:sp>
      <p:sp>
        <p:nvSpPr>
          <p:cNvPr id="19" name="TextBox 18"/>
          <p:cNvSpPr txBox="1"/>
          <p:nvPr/>
        </p:nvSpPr>
        <p:spPr>
          <a:xfrm>
            <a:off x="0" y="4781550"/>
            <a:ext cx="3428999" cy="297517"/>
          </a:xfrm>
          <a:prstGeom prst="rect">
            <a:avLst/>
          </a:prstGeom>
          <a:noFill/>
        </p:spPr>
        <p:txBody>
          <a:bodyPr wrap="square" rtlCol="0">
            <a:spAutoFit/>
          </a:bodyPr>
          <a:lstStyle/>
          <a:p>
            <a:r>
              <a:rPr lang="en-US" sz="2000" baseline="-25000" dirty="0" smtClean="0">
                <a:solidFill>
                  <a:schemeClr val="tx1">
                    <a:lumMod val="65000"/>
                    <a:lumOff val="35000"/>
                  </a:schemeClr>
                </a:solidFill>
                <a:latin typeface="+mj-lt"/>
              </a:rPr>
              <a:t>[</a:t>
            </a:r>
            <a:r>
              <a:rPr lang="en-US" sz="2000" baseline="-25000" dirty="0" err="1" smtClean="0">
                <a:solidFill>
                  <a:schemeClr val="tx1">
                    <a:lumMod val="65000"/>
                    <a:lumOff val="35000"/>
                  </a:schemeClr>
                </a:solidFill>
                <a:latin typeface="+mj-lt"/>
              </a:rPr>
              <a:t>Banko</a:t>
            </a:r>
            <a:r>
              <a:rPr lang="en-US" sz="2000" baseline="-25000" dirty="0" smtClean="0">
                <a:solidFill>
                  <a:schemeClr val="tx1">
                    <a:lumMod val="65000"/>
                    <a:lumOff val="35000"/>
                  </a:schemeClr>
                </a:solidFill>
                <a:latin typeface="+mj-lt"/>
              </a:rPr>
              <a:t> and Brill, 2001]</a:t>
            </a:r>
            <a:endParaRPr lang="en-US" sz="2000" baseline="-25000" dirty="0">
              <a:solidFill>
                <a:schemeClr val="tx1">
                  <a:lumMod val="65000"/>
                  <a:lumOff val="35000"/>
                </a:schemeClr>
              </a:solidFill>
              <a:latin typeface="+mj-lt"/>
            </a:endParaRPr>
          </a:p>
        </p:txBody>
      </p:sp>
      <p:sp>
        <p:nvSpPr>
          <p:cNvPr id="20" name="TextBox 19"/>
          <p:cNvSpPr txBox="1"/>
          <p:nvPr/>
        </p:nvSpPr>
        <p:spPr>
          <a:xfrm>
            <a:off x="381000" y="769263"/>
            <a:ext cx="5105400" cy="3139321"/>
          </a:xfrm>
          <a:prstGeom prst="rect">
            <a:avLst/>
          </a:prstGeom>
          <a:noFill/>
        </p:spPr>
        <p:txBody>
          <a:bodyPr wrap="square" rtlCol="0">
            <a:spAutoFit/>
          </a:bodyPr>
          <a:lstStyle/>
          <a:p>
            <a:pPr>
              <a:tabLst>
                <a:tab pos="509588" algn="l"/>
              </a:tabLst>
            </a:pPr>
            <a:r>
              <a:rPr lang="en-US" sz="2200" dirty="0" smtClean="0"/>
              <a:t>E.g. 	Classify between confusable words.</a:t>
            </a:r>
          </a:p>
          <a:p>
            <a:pPr>
              <a:tabLst>
                <a:tab pos="509588" algn="l"/>
              </a:tabLst>
            </a:pPr>
            <a:r>
              <a:rPr lang="en-US" sz="2200" dirty="0" smtClean="0"/>
              <a:t>	{to, two, too},  {then, than}</a:t>
            </a:r>
          </a:p>
          <a:p>
            <a:pPr>
              <a:tabLst>
                <a:tab pos="509588" algn="l"/>
              </a:tabLst>
            </a:pPr>
            <a:r>
              <a:rPr lang="en-US" sz="2200" dirty="0" smtClean="0"/>
              <a:t>For breakfast I ate _____ eggs.</a:t>
            </a:r>
          </a:p>
          <a:p>
            <a:pPr>
              <a:tabLst>
                <a:tab pos="509588" algn="l"/>
              </a:tabLst>
            </a:pPr>
            <a:r>
              <a:rPr lang="en-US" sz="2200" dirty="0" smtClean="0"/>
              <a:t>Algorithms</a:t>
            </a:r>
          </a:p>
          <a:p>
            <a:pPr marL="800100" lvl="1" indent="-342900">
              <a:buFontTx/>
              <a:buChar char="-"/>
              <a:tabLst>
                <a:tab pos="509588" algn="l"/>
              </a:tabLst>
            </a:pPr>
            <a:r>
              <a:rPr lang="en-US" sz="2200" dirty="0" smtClean="0"/>
              <a:t>Perceptron (</a:t>
            </a:r>
            <a:r>
              <a:rPr lang="en-US" sz="2200" dirty="0"/>
              <a:t>L</a:t>
            </a:r>
            <a:r>
              <a:rPr lang="en-US" sz="2200" dirty="0" smtClean="0"/>
              <a:t>ogistic regression)</a:t>
            </a:r>
          </a:p>
          <a:p>
            <a:pPr marL="800100" lvl="1" indent="-342900">
              <a:buFontTx/>
              <a:buChar char="-"/>
              <a:tabLst>
                <a:tab pos="509588" algn="l"/>
              </a:tabLst>
            </a:pPr>
            <a:r>
              <a:rPr lang="en-US" sz="2200" dirty="0" smtClean="0"/>
              <a:t>Winnow</a:t>
            </a:r>
          </a:p>
          <a:p>
            <a:pPr marL="800100" lvl="1" indent="-342900">
              <a:buFontTx/>
              <a:buChar char="-"/>
              <a:tabLst>
                <a:tab pos="509588" algn="l"/>
              </a:tabLst>
            </a:pPr>
            <a:r>
              <a:rPr lang="en-US" sz="2200" dirty="0" smtClean="0"/>
              <a:t>Memory-based</a:t>
            </a:r>
          </a:p>
          <a:p>
            <a:pPr marL="800100" lvl="1" indent="-342900">
              <a:buFontTx/>
              <a:buChar char="-"/>
              <a:tabLst>
                <a:tab pos="509588" algn="l"/>
              </a:tabLst>
            </a:pPr>
            <a:r>
              <a:rPr lang="en-US" sz="2200" dirty="0"/>
              <a:t>Naïve Bayes</a:t>
            </a:r>
          </a:p>
          <a:p>
            <a:pPr lvl="1">
              <a:tabLst>
                <a:tab pos="509588" algn="l"/>
              </a:tabLst>
            </a:pPr>
            <a:endParaRPr lang="en-US" sz="2200" dirty="0"/>
          </a:p>
        </p:txBody>
      </p:sp>
      <p:grpSp>
        <p:nvGrpSpPr>
          <p:cNvPr id="4" name="Group 3"/>
          <p:cNvGrpSpPr/>
          <p:nvPr/>
        </p:nvGrpSpPr>
        <p:grpSpPr>
          <a:xfrm>
            <a:off x="5076738" y="716637"/>
            <a:ext cx="4067262" cy="2934237"/>
            <a:chOff x="5076738" y="716637"/>
            <a:chExt cx="4067262" cy="2934237"/>
          </a:xfrm>
        </p:grpSpPr>
        <p:grpSp>
          <p:nvGrpSpPr>
            <p:cNvPr id="11" name="Group 10"/>
            <p:cNvGrpSpPr/>
            <p:nvPr/>
          </p:nvGrpSpPr>
          <p:grpSpPr>
            <a:xfrm>
              <a:off x="5076738" y="716637"/>
              <a:ext cx="4067262" cy="2934237"/>
              <a:chOff x="4341570" y="785917"/>
              <a:chExt cx="4679657" cy="2934237"/>
            </a:xfrm>
          </p:grpSpPr>
          <p:pic>
            <p:nvPicPr>
              <p:cNvPr id="12" name="Picture 2" descr="C:\Users\ang\Desktop\Noname.png"/>
              <p:cNvPicPr>
                <a:picLocks noChangeAspect="1" noChangeArrowheads="1"/>
              </p:cNvPicPr>
              <p:nvPr/>
            </p:nvPicPr>
            <p:blipFill>
              <a:blip r:embed="rId2" cstate="print"/>
              <a:srcRect/>
              <a:stretch>
                <a:fillRect/>
              </a:stretch>
            </p:blipFill>
            <p:spPr bwMode="auto">
              <a:xfrm>
                <a:off x="4341570" y="785917"/>
                <a:ext cx="4679657" cy="2882769"/>
              </a:xfrm>
              <a:prstGeom prst="rect">
                <a:avLst/>
              </a:prstGeom>
              <a:noFill/>
            </p:spPr>
          </p:pic>
          <p:sp>
            <p:nvSpPr>
              <p:cNvPr id="13" name="TextBox 12"/>
              <p:cNvSpPr txBox="1"/>
              <p:nvPr/>
            </p:nvSpPr>
            <p:spPr>
              <a:xfrm>
                <a:off x="5626371" y="3504710"/>
                <a:ext cx="2247474" cy="215444"/>
              </a:xfrm>
              <a:prstGeom prst="rect">
                <a:avLst/>
              </a:prstGeom>
              <a:solidFill>
                <a:schemeClr val="bg1"/>
              </a:solidFill>
            </p:spPr>
            <p:txBody>
              <a:bodyPr wrap="none" tIns="0" bIns="0" rtlCol="0">
                <a:spAutoFit/>
              </a:bodyPr>
              <a:lstStyle/>
              <a:p>
                <a:r>
                  <a:rPr lang="en-US" sz="1400" dirty="0" smtClean="0"/>
                  <a:t>Training set size (millions)</a:t>
                </a:r>
                <a:endParaRPr lang="en-US" sz="1400" dirty="0"/>
              </a:p>
            </p:txBody>
          </p:sp>
          <p:sp>
            <p:nvSpPr>
              <p:cNvPr id="14" name="TextBox 13"/>
              <p:cNvSpPr txBox="1"/>
              <p:nvPr/>
            </p:nvSpPr>
            <p:spPr>
              <a:xfrm rot="16200000">
                <a:off x="3754586" y="2023239"/>
                <a:ext cx="1409104" cy="215443"/>
              </a:xfrm>
              <a:prstGeom prst="rect">
                <a:avLst/>
              </a:prstGeom>
              <a:solidFill>
                <a:schemeClr val="bg1"/>
              </a:solidFill>
            </p:spPr>
            <p:txBody>
              <a:bodyPr wrap="none" tIns="0" bIns="0" rtlCol="0">
                <a:spAutoFit/>
              </a:bodyPr>
              <a:lstStyle/>
              <a:p>
                <a:r>
                  <a:rPr lang="en-US" sz="1400" dirty="0" smtClean="0"/>
                  <a:t>     Accuracy     </a:t>
                </a:r>
                <a:endParaRPr lang="en-US" sz="1400" dirty="0"/>
              </a:p>
            </p:txBody>
          </p:sp>
        </p:gr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3442" y="2571750"/>
              <a:ext cx="1318080" cy="18391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3518" y="3015096"/>
              <a:ext cx="1246909" cy="158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t="30525" b="17071"/>
            <a:stretch/>
          </p:blipFill>
          <p:spPr bwMode="auto">
            <a:xfrm>
              <a:off x="7371642" y="2720690"/>
              <a:ext cx="1246909" cy="1359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t="1" b="31574"/>
            <a:stretch/>
          </p:blipFill>
          <p:spPr bwMode="auto">
            <a:xfrm>
              <a:off x="7384512" y="2869704"/>
              <a:ext cx="1246909" cy="1307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115013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3750" t="2592" r="6666" b="4074"/>
          <a:stretch/>
        </p:blipFill>
        <p:spPr>
          <a:xfrm>
            <a:off x="990600" y="22860"/>
            <a:ext cx="6553200" cy="5120640"/>
          </a:xfrm>
          <a:prstGeom prst="rect">
            <a:avLst/>
          </a:prstGeom>
        </p:spPr>
      </p:pic>
      <p:sp>
        <p:nvSpPr>
          <p:cNvPr id="3" name="椭圆 2"/>
          <p:cNvSpPr/>
          <p:nvPr/>
        </p:nvSpPr>
        <p:spPr>
          <a:xfrm>
            <a:off x="1143000" y="1885950"/>
            <a:ext cx="304800" cy="1295400"/>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6662049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457200" y="3761007"/>
            <a:ext cx="8077200" cy="103632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 name="TextBox 1"/>
          <p:cNvSpPr txBox="1"/>
          <p:nvPr/>
        </p:nvSpPr>
        <p:spPr>
          <a:xfrm>
            <a:off x="381000" y="285750"/>
            <a:ext cx="7315200" cy="430887"/>
          </a:xfrm>
          <a:prstGeom prst="rect">
            <a:avLst/>
          </a:prstGeom>
          <a:noFill/>
        </p:spPr>
        <p:txBody>
          <a:bodyPr wrap="square" rtlCol="0">
            <a:spAutoFit/>
          </a:bodyPr>
          <a:lstStyle/>
          <a:p>
            <a:r>
              <a:rPr lang="en-US" sz="2200" b="1" dirty="0" smtClean="0"/>
              <a:t>Designing a high accuracy learning system</a:t>
            </a:r>
            <a:endParaRPr lang="en-US" sz="2200" b="1" dirty="0"/>
          </a:p>
        </p:txBody>
      </p:sp>
      <p:sp>
        <p:nvSpPr>
          <p:cNvPr id="19" name="TextBox 18"/>
          <p:cNvSpPr txBox="1"/>
          <p:nvPr/>
        </p:nvSpPr>
        <p:spPr>
          <a:xfrm>
            <a:off x="0" y="4781550"/>
            <a:ext cx="3428999" cy="297517"/>
          </a:xfrm>
          <a:prstGeom prst="rect">
            <a:avLst/>
          </a:prstGeom>
          <a:noFill/>
        </p:spPr>
        <p:txBody>
          <a:bodyPr wrap="square" rtlCol="0">
            <a:spAutoFit/>
          </a:bodyPr>
          <a:lstStyle/>
          <a:p>
            <a:r>
              <a:rPr lang="en-US" sz="2000" baseline="-25000" dirty="0" smtClean="0">
                <a:solidFill>
                  <a:schemeClr val="tx1">
                    <a:lumMod val="65000"/>
                    <a:lumOff val="35000"/>
                  </a:schemeClr>
                </a:solidFill>
                <a:latin typeface="+mj-lt"/>
              </a:rPr>
              <a:t>[</a:t>
            </a:r>
            <a:r>
              <a:rPr lang="en-US" sz="2000" baseline="-25000" dirty="0" err="1" smtClean="0">
                <a:solidFill>
                  <a:schemeClr val="tx1">
                    <a:lumMod val="65000"/>
                    <a:lumOff val="35000"/>
                  </a:schemeClr>
                </a:solidFill>
                <a:latin typeface="+mj-lt"/>
              </a:rPr>
              <a:t>Banko</a:t>
            </a:r>
            <a:r>
              <a:rPr lang="en-US" sz="2000" baseline="-25000" dirty="0" smtClean="0">
                <a:solidFill>
                  <a:schemeClr val="tx1">
                    <a:lumMod val="65000"/>
                    <a:lumOff val="35000"/>
                  </a:schemeClr>
                </a:solidFill>
                <a:latin typeface="+mj-lt"/>
              </a:rPr>
              <a:t> and Brill, 2001]</a:t>
            </a:r>
            <a:endParaRPr lang="en-US" sz="2000" baseline="-25000" dirty="0">
              <a:solidFill>
                <a:schemeClr val="tx1">
                  <a:lumMod val="65000"/>
                  <a:lumOff val="35000"/>
                </a:schemeClr>
              </a:solidFill>
              <a:latin typeface="+mj-lt"/>
            </a:endParaRPr>
          </a:p>
        </p:txBody>
      </p:sp>
      <p:sp>
        <p:nvSpPr>
          <p:cNvPr id="20" name="TextBox 19"/>
          <p:cNvSpPr txBox="1"/>
          <p:nvPr/>
        </p:nvSpPr>
        <p:spPr>
          <a:xfrm>
            <a:off x="381000" y="769263"/>
            <a:ext cx="5105400" cy="3139321"/>
          </a:xfrm>
          <a:prstGeom prst="rect">
            <a:avLst/>
          </a:prstGeom>
          <a:noFill/>
        </p:spPr>
        <p:txBody>
          <a:bodyPr wrap="square" rtlCol="0">
            <a:spAutoFit/>
          </a:bodyPr>
          <a:lstStyle/>
          <a:p>
            <a:pPr>
              <a:tabLst>
                <a:tab pos="509588" algn="l"/>
              </a:tabLst>
            </a:pPr>
            <a:r>
              <a:rPr lang="en-US" sz="2200" dirty="0" smtClean="0"/>
              <a:t>E.g. 	Classify between confusable words.</a:t>
            </a:r>
          </a:p>
          <a:p>
            <a:pPr>
              <a:tabLst>
                <a:tab pos="509588" algn="l"/>
              </a:tabLst>
            </a:pPr>
            <a:r>
              <a:rPr lang="en-US" sz="2200" dirty="0" smtClean="0"/>
              <a:t>	{to, two, too},  {then, than}</a:t>
            </a:r>
          </a:p>
          <a:p>
            <a:pPr>
              <a:tabLst>
                <a:tab pos="509588" algn="l"/>
              </a:tabLst>
            </a:pPr>
            <a:r>
              <a:rPr lang="en-US" sz="2200" dirty="0" smtClean="0"/>
              <a:t>For breakfast I ate _____ eggs.</a:t>
            </a:r>
          </a:p>
          <a:p>
            <a:pPr>
              <a:tabLst>
                <a:tab pos="509588" algn="l"/>
              </a:tabLst>
            </a:pPr>
            <a:r>
              <a:rPr lang="en-US" sz="2200" dirty="0" smtClean="0"/>
              <a:t>Algorithms</a:t>
            </a:r>
          </a:p>
          <a:p>
            <a:pPr marL="800100" lvl="1" indent="-342900">
              <a:buFontTx/>
              <a:buChar char="-"/>
              <a:tabLst>
                <a:tab pos="509588" algn="l"/>
              </a:tabLst>
            </a:pPr>
            <a:r>
              <a:rPr lang="en-US" sz="2200" dirty="0" smtClean="0"/>
              <a:t>Perceptron (</a:t>
            </a:r>
            <a:r>
              <a:rPr lang="en-US" sz="2200" dirty="0"/>
              <a:t>L</a:t>
            </a:r>
            <a:r>
              <a:rPr lang="en-US" sz="2200" dirty="0" smtClean="0"/>
              <a:t>ogistic regression)</a:t>
            </a:r>
          </a:p>
          <a:p>
            <a:pPr marL="800100" lvl="1" indent="-342900">
              <a:buFontTx/>
              <a:buChar char="-"/>
              <a:tabLst>
                <a:tab pos="509588" algn="l"/>
              </a:tabLst>
            </a:pPr>
            <a:r>
              <a:rPr lang="en-US" sz="2200" dirty="0" smtClean="0"/>
              <a:t>Winnow</a:t>
            </a:r>
          </a:p>
          <a:p>
            <a:pPr marL="800100" lvl="1" indent="-342900">
              <a:buFontTx/>
              <a:buChar char="-"/>
              <a:tabLst>
                <a:tab pos="509588" algn="l"/>
              </a:tabLst>
            </a:pPr>
            <a:r>
              <a:rPr lang="en-US" sz="2200" dirty="0" smtClean="0"/>
              <a:t>Memory-based</a:t>
            </a:r>
          </a:p>
          <a:p>
            <a:pPr marL="800100" lvl="1" indent="-342900">
              <a:buFontTx/>
              <a:buChar char="-"/>
              <a:tabLst>
                <a:tab pos="509588" algn="l"/>
              </a:tabLst>
            </a:pPr>
            <a:r>
              <a:rPr lang="en-US" sz="2200" dirty="0"/>
              <a:t>Naïve Bayes</a:t>
            </a:r>
          </a:p>
          <a:p>
            <a:pPr lvl="1">
              <a:tabLst>
                <a:tab pos="509588" algn="l"/>
              </a:tabLst>
            </a:pPr>
            <a:endParaRPr lang="en-US" sz="2200" dirty="0"/>
          </a:p>
        </p:txBody>
      </p:sp>
      <p:sp>
        <p:nvSpPr>
          <p:cNvPr id="21" name="TextBox 20"/>
          <p:cNvSpPr txBox="1"/>
          <p:nvPr/>
        </p:nvSpPr>
        <p:spPr>
          <a:xfrm>
            <a:off x="914400" y="3859709"/>
            <a:ext cx="7315200" cy="769441"/>
          </a:xfrm>
          <a:prstGeom prst="rect">
            <a:avLst/>
          </a:prstGeom>
          <a:noFill/>
        </p:spPr>
        <p:txBody>
          <a:bodyPr wrap="square" rtlCol="0">
            <a:spAutoFit/>
          </a:bodyPr>
          <a:lstStyle/>
          <a:p>
            <a:r>
              <a:rPr lang="en-US" sz="2200" b="1" dirty="0" smtClean="0"/>
              <a:t>“It’s not who has the best algorithm that wins. </a:t>
            </a:r>
          </a:p>
          <a:p>
            <a:r>
              <a:rPr lang="en-US" sz="2200" b="1" dirty="0"/>
              <a:t>	</a:t>
            </a:r>
            <a:r>
              <a:rPr lang="en-US" sz="2200" b="1" dirty="0" smtClean="0"/>
              <a:t>			It’s who has the most data.”</a:t>
            </a:r>
            <a:endParaRPr lang="en-US" sz="2200" b="1" dirty="0"/>
          </a:p>
        </p:txBody>
      </p:sp>
      <p:grpSp>
        <p:nvGrpSpPr>
          <p:cNvPr id="4" name="Group 3"/>
          <p:cNvGrpSpPr/>
          <p:nvPr/>
        </p:nvGrpSpPr>
        <p:grpSpPr>
          <a:xfrm>
            <a:off x="5076738" y="716637"/>
            <a:ext cx="4067262" cy="2934237"/>
            <a:chOff x="5076738" y="716637"/>
            <a:chExt cx="4067262" cy="2934237"/>
          </a:xfrm>
        </p:grpSpPr>
        <p:grpSp>
          <p:nvGrpSpPr>
            <p:cNvPr id="11" name="Group 10"/>
            <p:cNvGrpSpPr/>
            <p:nvPr/>
          </p:nvGrpSpPr>
          <p:grpSpPr>
            <a:xfrm>
              <a:off x="5076738" y="716637"/>
              <a:ext cx="4067262" cy="2934237"/>
              <a:chOff x="4341570" y="785917"/>
              <a:chExt cx="4679657" cy="2934237"/>
            </a:xfrm>
          </p:grpSpPr>
          <p:pic>
            <p:nvPicPr>
              <p:cNvPr id="12" name="Picture 2" descr="C:\Users\ang\Desktop\Noname.png"/>
              <p:cNvPicPr>
                <a:picLocks noChangeAspect="1" noChangeArrowheads="1"/>
              </p:cNvPicPr>
              <p:nvPr/>
            </p:nvPicPr>
            <p:blipFill>
              <a:blip r:embed="rId2" cstate="print"/>
              <a:srcRect/>
              <a:stretch>
                <a:fillRect/>
              </a:stretch>
            </p:blipFill>
            <p:spPr bwMode="auto">
              <a:xfrm>
                <a:off x="4341570" y="785917"/>
                <a:ext cx="4679657" cy="2882769"/>
              </a:xfrm>
              <a:prstGeom prst="rect">
                <a:avLst/>
              </a:prstGeom>
              <a:noFill/>
            </p:spPr>
          </p:pic>
          <p:sp>
            <p:nvSpPr>
              <p:cNvPr id="13" name="TextBox 12"/>
              <p:cNvSpPr txBox="1"/>
              <p:nvPr/>
            </p:nvSpPr>
            <p:spPr>
              <a:xfrm>
                <a:off x="5626371" y="3504710"/>
                <a:ext cx="2247474" cy="215444"/>
              </a:xfrm>
              <a:prstGeom prst="rect">
                <a:avLst/>
              </a:prstGeom>
              <a:solidFill>
                <a:schemeClr val="bg1"/>
              </a:solidFill>
            </p:spPr>
            <p:txBody>
              <a:bodyPr wrap="none" tIns="0" bIns="0" rtlCol="0">
                <a:spAutoFit/>
              </a:bodyPr>
              <a:lstStyle/>
              <a:p>
                <a:r>
                  <a:rPr lang="en-US" sz="1400" dirty="0" smtClean="0"/>
                  <a:t>Training set size (millions)</a:t>
                </a:r>
                <a:endParaRPr lang="en-US" sz="1400" dirty="0"/>
              </a:p>
            </p:txBody>
          </p:sp>
          <p:sp>
            <p:nvSpPr>
              <p:cNvPr id="14" name="TextBox 13"/>
              <p:cNvSpPr txBox="1"/>
              <p:nvPr/>
            </p:nvSpPr>
            <p:spPr>
              <a:xfrm rot="16200000">
                <a:off x="3754586" y="2023239"/>
                <a:ext cx="1409104" cy="215443"/>
              </a:xfrm>
              <a:prstGeom prst="rect">
                <a:avLst/>
              </a:prstGeom>
              <a:solidFill>
                <a:schemeClr val="bg1"/>
              </a:solidFill>
            </p:spPr>
            <p:txBody>
              <a:bodyPr wrap="none" tIns="0" bIns="0" rtlCol="0">
                <a:spAutoFit/>
              </a:bodyPr>
              <a:lstStyle/>
              <a:p>
                <a:r>
                  <a:rPr lang="en-US" sz="1400" dirty="0" smtClean="0"/>
                  <a:t>     Accuracy     </a:t>
                </a:r>
                <a:endParaRPr lang="en-US" sz="1400" dirty="0"/>
              </a:p>
            </p:txBody>
          </p:sp>
        </p:gr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3442" y="2571750"/>
              <a:ext cx="1318080" cy="18391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3518" y="3015096"/>
              <a:ext cx="1246909" cy="158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t="30525" b="17071"/>
            <a:stretch/>
          </p:blipFill>
          <p:spPr bwMode="auto">
            <a:xfrm>
              <a:off x="7371642" y="2720690"/>
              <a:ext cx="1246909" cy="1359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t="1" b="31574"/>
            <a:stretch/>
          </p:blipFill>
          <p:spPr bwMode="auto">
            <a:xfrm>
              <a:off x="7384512" y="2869704"/>
              <a:ext cx="1246909" cy="1307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24311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5143500"/>
          </a:xfrm>
          <a:prstGeom prst="rect">
            <a:avLst/>
          </a:prstGeom>
        </p:spPr>
      </p:pic>
      <p:sp>
        <p:nvSpPr>
          <p:cNvPr id="4" name="矩形 3"/>
          <p:cNvSpPr/>
          <p:nvPr/>
        </p:nvSpPr>
        <p:spPr>
          <a:xfrm>
            <a:off x="6553200" y="525036"/>
            <a:ext cx="2286000" cy="4093428"/>
          </a:xfrm>
          <a:prstGeom prst="rect">
            <a:avLst/>
          </a:prstGeom>
        </p:spPr>
        <p:txBody>
          <a:bodyPr wrap="square">
            <a:spAutoFit/>
          </a:bodyPr>
          <a:lstStyle/>
          <a:p>
            <a:r>
              <a:rPr lang="en-US" altLang="zh-CN" sz="2000" dirty="0" smtClean="0"/>
              <a:t>Both </a:t>
            </a:r>
            <a:r>
              <a:rPr lang="en-US" altLang="zh-CN" sz="2000" dirty="0"/>
              <a:t>the train error and cross </a:t>
            </a:r>
            <a:r>
              <a:rPr lang="en-US" altLang="zh-CN" sz="2000" dirty="0" smtClean="0"/>
              <a:t>validation error </a:t>
            </a:r>
            <a:r>
              <a:rPr lang="en-US" altLang="zh-CN" sz="2000" dirty="0"/>
              <a:t>are high when the number of training examples is increased. </a:t>
            </a:r>
            <a:r>
              <a:rPr lang="en-US" altLang="zh-CN" sz="2000" dirty="0" smtClean="0"/>
              <a:t>This reflects </a:t>
            </a:r>
            <a:r>
              <a:rPr lang="en-US" altLang="zh-CN" sz="2000" dirty="0"/>
              <a:t>a high bias problem in the </a:t>
            </a:r>
            <a:r>
              <a:rPr lang="en-US" altLang="zh-CN" sz="2000" dirty="0" smtClean="0"/>
              <a:t>model, the </a:t>
            </a:r>
            <a:r>
              <a:rPr lang="en-US" altLang="zh-CN" sz="2000" dirty="0"/>
              <a:t>linear regression model </a:t>
            </a:r>
            <a:r>
              <a:rPr lang="en-US" altLang="zh-CN" sz="2000" dirty="0" smtClean="0"/>
              <a:t>is too </a:t>
            </a:r>
            <a:r>
              <a:rPr lang="en-US" altLang="zh-CN" sz="2000" dirty="0"/>
              <a:t>simple and is unable </a:t>
            </a:r>
            <a:r>
              <a:rPr lang="en-US" altLang="zh-CN" sz="2000" dirty="0" smtClean="0"/>
              <a:t>to fit </a:t>
            </a:r>
            <a:r>
              <a:rPr lang="en-US" altLang="zh-CN" sz="2000" dirty="0"/>
              <a:t>our dataset well.</a:t>
            </a:r>
            <a:endParaRPr lang="zh-CN" altLang="en-US" sz="2000" dirty="0"/>
          </a:p>
        </p:txBody>
      </p:sp>
      <p:sp>
        <p:nvSpPr>
          <p:cNvPr id="5" name="文本框 4"/>
          <p:cNvSpPr txBox="1"/>
          <p:nvPr/>
        </p:nvSpPr>
        <p:spPr>
          <a:xfrm>
            <a:off x="3276600" y="1786920"/>
            <a:ext cx="2819400" cy="1569660"/>
          </a:xfrm>
          <a:prstGeom prst="rect">
            <a:avLst/>
          </a:prstGeom>
          <a:noFill/>
        </p:spPr>
        <p:txBody>
          <a:bodyPr wrap="square" rtlCol="0">
            <a:spAutoFit/>
          </a:bodyPr>
          <a:lstStyle/>
          <a:p>
            <a:r>
              <a:rPr lang="en-US" altLang="zh-CN" sz="4800" b="1" dirty="0" err="1" smtClean="0">
                <a:solidFill>
                  <a:schemeClr val="accent6">
                    <a:lumMod val="75000"/>
                  </a:schemeClr>
                </a:solidFill>
              </a:rPr>
              <a:t>Underfit</a:t>
            </a:r>
            <a:endParaRPr lang="en-US" altLang="zh-CN" sz="4800" b="1" dirty="0" smtClean="0">
              <a:solidFill>
                <a:schemeClr val="accent6">
                  <a:lumMod val="75000"/>
                </a:schemeClr>
              </a:solidFill>
            </a:endParaRPr>
          </a:p>
          <a:p>
            <a:r>
              <a:rPr lang="en-US" altLang="zh-CN" sz="4800" b="1" dirty="0" smtClean="0">
                <a:solidFill>
                  <a:schemeClr val="accent6">
                    <a:lumMod val="75000"/>
                  </a:schemeClr>
                </a:solidFill>
              </a:rPr>
              <a:t>High bias</a:t>
            </a:r>
            <a:endParaRPr lang="zh-CN" altLang="en-US" sz="4800" b="1" dirty="0">
              <a:solidFill>
                <a:schemeClr val="accent6">
                  <a:lumMod val="75000"/>
                </a:schemeClr>
              </a:solidFill>
            </a:endParaRPr>
          </a:p>
        </p:txBody>
      </p:sp>
    </p:spTree>
    <p:extLst>
      <p:ext uri="{BB962C8B-B14F-4D97-AF65-F5344CB8AC3E}">
        <p14:creationId xmlns:p14="http://schemas.microsoft.com/office/powerpoint/2010/main" val="347384525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04800" y="3638550"/>
            <a:ext cx="8077200" cy="103632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0" name="TextBox 9"/>
          <p:cNvSpPr txBox="1"/>
          <p:nvPr/>
        </p:nvSpPr>
        <p:spPr>
          <a:xfrm>
            <a:off x="381000" y="3638550"/>
            <a:ext cx="8229600" cy="954107"/>
          </a:xfrm>
          <a:prstGeom prst="rect">
            <a:avLst/>
          </a:prstGeom>
          <a:noFill/>
        </p:spPr>
        <p:txBody>
          <a:bodyPr wrap="square" rtlCol="0">
            <a:spAutoFit/>
          </a:bodyPr>
          <a:lstStyle/>
          <a:p>
            <a:r>
              <a:rPr lang="en-US" sz="2800" dirty="0" smtClean="0"/>
              <a:t>Useful test: Given the input    , can a human expert confidently predict   ?</a:t>
            </a:r>
            <a:endParaRPr lang="en-US" sz="2800" dirty="0"/>
          </a:p>
        </p:txBody>
      </p:sp>
      <p:sp>
        <p:nvSpPr>
          <p:cNvPr id="2" name="TextBox 1"/>
          <p:cNvSpPr txBox="1"/>
          <p:nvPr/>
        </p:nvSpPr>
        <p:spPr>
          <a:xfrm>
            <a:off x="381000" y="285750"/>
            <a:ext cx="7315200" cy="523220"/>
          </a:xfrm>
          <a:prstGeom prst="rect">
            <a:avLst/>
          </a:prstGeom>
          <a:noFill/>
        </p:spPr>
        <p:txBody>
          <a:bodyPr wrap="square" rtlCol="0">
            <a:spAutoFit/>
          </a:bodyPr>
          <a:lstStyle/>
          <a:p>
            <a:r>
              <a:rPr lang="en-US" sz="2800" b="1" dirty="0" smtClean="0"/>
              <a:t>Large data rationale</a:t>
            </a:r>
            <a:endParaRPr lang="en-US" sz="2800" b="1" dirty="0"/>
          </a:p>
        </p:txBody>
      </p:sp>
      <p:sp>
        <p:nvSpPr>
          <p:cNvPr id="3" name="TextBox 2"/>
          <p:cNvSpPr txBox="1"/>
          <p:nvPr/>
        </p:nvSpPr>
        <p:spPr>
          <a:xfrm>
            <a:off x="381000" y="693063"/>
            <a:ext cx="8229600" cy="954107"/>
          </a:xfrm>
          <a:prstGeom prst="rect">
            <a:avLst/>
          </a:prstGeom>
          <a:noFill/>
        </p:spPr>
        <p:txBody>
          <a:bodyPr wrap="square" rtlCol="0">
            <a:spAutoFit/>
          </a:bodyPr>
          <a:lstStyle/>
          <a:p>
            <a:r>
              <a:rPr lang="en-US" sz="2800" dirty="0" smtClean="0"/>
              <a:t>Assume feature                 has sufficient information to predict     accurately. </a:t>
            </a:r>
            <a:endParaRPr lang="en-US" sz="2800" dirty="0"/>
          </a:p>
        </p:txBody>
      </p:sp>
      <p:pic>
        <p:nvPicPr>
          <p:cNvPr id="4" name="Picture 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791634" y="815148"/>
            <a:ext cx="1246966" cy="278426"/>
          </a:xfrm>
          <a:prstGeom prst="rect">
            <a:avLst/>
          </a:prstGeom>
        </p:spPr>
      </p:pic>
      <p:pic>
        <p:nvPicPr>
          <p:cNvPr id="7" name="Picture 6"/>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543819" y="3867150"/>
            <a:ext cx="178689" cy="160020"/>
          </a:xfrm>
          <a:prstGeom prst="rect">
            <a:avLst/>
          </a:prstGeom>
        </p:spPr>
      </p:pic>
      <p:pic>
        <p:nvPicPr>
          <p:cNvPr id="8" name="Picture 7"/>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295481" y="4292045"/>
            <a:ext cx="168021" cy="229362"/>
          </a:xfrm>
          <a:prstGeom prst="rect">
            <a:avLst/>
          </a:prstGeom>
        </p:spPr>
      </p:pic>
      <p:sp>
        <p:nvSpPr>
          <p:cNvPr id="9" name="TextBox 8"/>
          <p:cNvSpPr txBox="1"/>
          <p:nvPr/>
        </p:nvSpPr>
        <p:spPr>
          <a:xfrm>
            <a:off x="381000" y="1872555"/>
            <a:ext cx="8229600" cy="1384995"/>
          </a:xfrm>
          <a:prstGeom prst="rect">
            <a:avLst/>
          </a:prstGeom>
          <a:noFill/>
        </p:spPr>
        <p:txBody>
          <a:bodyPr wrap="square" rtlCol="0">
            <a:spAutoFit/>
          </a:bodyPr>
          <a:lstStyle/>
          <a:p>
            <a:r>
              <a:rPr lang="en-US" sz="2800" dirty="0" smtClean="0"/>
              <a:t>Example: For breakfast I ate _____ eggs.</a:t>
            </a:r>
          </a:p>
          <a:p>
            <a:r>
              <a:rPr lang="en-US" sz="2800" dirty="0" smtClean="0"/>
              <a:t>Counterexample: Predict housing price from only size (feet</a:t>
            </a:r>
            <a:r>
              <a:rPr lang="en-US" sz="2800" baseline="30000" dirty="0" smtClean="0"/>
              <a:t>2</a:t>
            </a:r>
            <a:r>
              <a:rPr lang="en-US" sz="2800" dirty="0" smtClean="0"/>
              <a:t>) and no other features. </a:t>
            </a:r>
          </a:p>
        </p:txBody>
      </p:sp>
      <p:pic>
        <p:nvPicPr>
          <p:cNvPr id="11" name="Picture 10"/>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tretch>
            <a:fillRect/>
          </a:stretch>
        </p:blipFill>
        <p:spPr>
          <a:xfrm>
            <a:off x="1628900" y="1352550"/>
            <a:ext cx="168021" cy="229362"/>
          </a:xfrm>
          <a:prstGeom prst="rect">
            <a:avLst/>
          </a:prstGeom>
        </p:spPr>
      </p:pic>
    </p:spTree>
    <p:extLst>
      <p:ext uri="{BB962C8B-B14F-4D97-AF65-F5344CB8AC3E}">
        <p14:creationId xmlns:p14="http://schemas.microsoft.com/office/powerpoint/2010/main" val="348128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35"/>
          <p:cNvSpPr txBox="1"/>
          <p:nvPr/>
        </p:nvSpPr>
        <p:spPr>
          <a:xfrm>
            <a:off x="381000" y="278269"/>
            <a:ext cx="8305800" cy="430887"/>
          </a:xfrm>
          <a:prstGeom prst="rect">
            <a:avLst/>
          </a:prstGeom>
          <a:noFill/>
        </p:spPr>
        <p:txBody>
          <a:bodyPr wrap="square" rtlCol="0">
            <a:spAutoFit/>
          </a:bodyPr>
          <a:lstStyle/>
          <a:p>
            <a:r>
              <a:rPr lang="en-US" sz="2200" b="1" dirty="0" smtClean="0"/>
              <a:t>Building a spam classifier</a:t>
            </a:r>
          </a:p>
        </p:txBody>
      </p:sp>
      <p:cxnSp>
        <p:nvCxnSpPr>
          <p:cNvPr id="3" name="Straight Connector 2"/>
          <p:cNvCxnSpPr/>
          <p:nvPr/>
        </p:nvCxnSpPr>
        <p:spPr>
          <a:xfrm>
            <a:off x="4561367" y="678379"/>
            <a:ext cx="0" cy="4179371"/>
          </a:xfrm>
          <a:prstGeom prst="line">
            <a:avLst/>
          </a:prstGeom>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381000" y="1428750"/>
            <a:ext cx="4180367" cy="2246769"/>
          </a:xfrm>
          <a:prstGeom prst="rect">
            <a:avLst/>
          </a:prstGeom>
          <a:noFill/>
        </p:spPr>
        <p:txBody>
          <a:bodyPr wrap="square" rtlCol="0">
            <a:spAutoFit/>
          </a:bodyPr>
          <a:lstStyle/>
          <a:p>
            <a:pPr>
              <a:tabLst>
                <a:tab pos="914400" algn="l"/>
              </a:tabLst>
            </a:pPr>
            <a:r>
              <a:rPr lang="en-US" sz="1400" b="1" dirty="0" smtClean="0">
                <a:latin typeface="Courier New" pitchFamily="49" charset="0"/>
                <a:cs typeface="Courier New" pitchFamily="49" charset="0"/>
              </a:rPr>
              <a:t>From: cheapsales@buystufffromme.com</a:t>
            </a:r>
          </a:p>
          <a:p>
            <a:pPr>
              <a:tabLst>
                <a:tab pos="914400" algn="l"/>
              </a:tabLst>
            </a:pPr>
            <a:r>
              <a:rPr lang="en-US" sz="1400" b="1" dirty="0" smtClean="0">
                <a:latin typeface="Courier New" pitchFamily="49" charset="0"/>
                <a:cs typeface="Courier New" pitchFamily="49" charset="0"/>
              </a:rPr>
              <a:t>To: ang@cs.stanford.edu</a:t>
            </a:r>
          </a:p>
          <a:p>
            <a:pPr>
              <a:tabLst>
                <a:tab pos="914400" algn="l"/>
              </a:tabLst>
            </a:pPr>
            <a:r>
              <a:rPr lang="en-US" sz="1400" b="1" dirty="0" smtClean="0">
                <a:latin typeface="Courier New" pitchFamily="49" charset="0"/>
                <a:cs typeface="Courier New" pitchFamily="49" charset="0"/>
              </a:rPr>
              <a:t>Subject:	Buy now!</a:t>
            </a:r>
          </a:p>
          <a:p>
            <a:pPr>
              <a:tabLst>
                <a:tab pos="914400" algn="l"/>
              </a:tabLst>
            </a:pPr>
            <a:endParaRPr lang="en-US" sz="1400" b="1" dirty="0">
              <a:latin typeface="Courier New" pitchFamily="49" charset="0"/>
              <a:cs typeface="Courier New" pitchFamily="49" charset="0"/>
            </a:endParaRPr>
          </a:p>
          <a:p>
            <a:pPr>
              <a:tabLst>
                <a:tab pos="914400" algn="l"/>
              </a:tabLst>
            </a:pPr>
            <a:r>
              <a:rPr lang="en-US" sz="1600" b="1" dirty="0" smtClean="0">
                <a:latin typeface="Courier New" pitchFamily="49" charset="0"/>
                <a:cs typeface="Courier New" pitchFamily="49" charset="0"/>
              </a:rPr>
              <a:t>Deal of the week! Buy now!</a:t>
            </a:r>
          </a:p>
          <a:p>
            <a:pPr>
              <a:tabLst>
                <a:tab pos="914400" algn="l"/>
              </a:tabLst>
            </a:pPr>
            <a:r>
              <a:rPr lang="en-US" sz="1600" b="1" dirty="0" smtClean="0">
                <a:latin typeface="Courier New" pitchFamily="49" charset="0"/>
                <a:cs typeface="Courier New" pitchFamily="49" charset="0"/>
              </a:rPr>
              <a:t>Rolex w4tchs - $100</a:t>
            </a:r>
          </a:p>
          <a:p>
            <a:pPr>
              <a:tabLst>
                <a:tab pos="914400" algn="l"/>
              </a:tabLst>
            </a:pPr>
            <a:r>
              <a:rPr lang="en-US" sz="1600" b="1" dirty="0" smtClean="0">
                <a:latin typeface="Courier New" pitchFamily="49" charset="0"/>
                <a:cs typeface="Courier New" pitchFamily="49" charset="0"/>
              </a:rPr>
              <a:t>Med1cine (any kind) - $50</a:t>
            </a:r>
          </a:p>
          <a:p>
            <a:pPr>
              <a:tabLst>
                <a:tab pos="914400" algn="l"/>
              </a:tabLst>
            </a:pPr>
            <a:r>
              <a:rPr lang="en-US" sz="1600" b="1" dirty="0" smtClean="0">
                <a:latin typeface="Courier New" pitchFamily="49" charset="0"/>
                <a:cs typeface="Courier New" pitchFamily="49" charset="0"/>
              </a:rPr>
              <a:t>Also low cost M0rgages available</a:t>
            </a:r>
            <a:r>
              <a:rPr lang="en-US" sz="1400" b="1" dirty="0" smtClean="0">
                <a:latin typeface="Courier New" pitchFamily="49" charset="0"/>
                <a:cs typeface="Courier New" pitchFamily="49" charset="0"/>
              </a:rPr>
              <a:t>.</a:t>
            </a:r>
            <a:endParaRPr lang="en-US" sz="1400" b="1" dirty="0">
              <a:latin typeface="Courier New" pitchFamily="49" charset="0"/>
              <a:cs typeface="Courier New" pitchFamily="49" charset="0"/>
            </a:endParaRPr>
          </a:p>
        </p:txBody>
      </p:sp>
      <p:sp>
        <p:nvSpPr>
          <p:cNvPr id="11" name="TextBox 10"/>
          <p:cNvSpPr txBox="1"/>
          <p:nvPr/>
        </p:nvSpPr>
        <p:spPr>
          <a:xfrm>
            <a:off x="4658833" y="1436082"/>
            <a:ext cx="4180367" cy="2185214"/>
          </a:xfrm>
          <a:prstGeom prst="rect">
            <a:avLst/>
          </a:prstGeom>
          <a:noFill/>
        </p:spPr>
        <p:txBody>
          <a:bodyPr wrap="square" rtlCol="0">
            <a:spAutoFit/>
          </a:bodyPr>
          <a:lstStyle/>
          <a:p>
            <a:pPr>
              <a:tabLst>
                <a:tab pos="914400" algn="l"/>
              </a:tabLst>
            </a:pPr>
            <a:r>
              <a:rPr lang="en-US" sz="1400" b="1" dirty="0" smtClean="0">
                <a:latin typeface="Courier New" pitchFamily="49" charset="0"/>
                <a:cs typeface="Courier New" pitchFamily="49" charset="0"/>
              </a:rPr>
              <a:t>From: Alfred Ng</a:t>
            </a:r>
          </a:p>
          <a:p>
            <a:pPr>
              <a:tabLst>
                <a:tab pos="914400" algn="l"/>
              </a:tabLst>
            </a:pPr>
            <a:r>
              <a:rPr lang="en-US" sz="1400" b="1" dirty="0" smtClean="0">
                <a:latin typeface="Courier New" pitchFamily="49" charset="0"/>
                <a:cs typeface="Courier New" pitchFamily="49" charset="0"/>
              </a:rPr>
              <a:t>To: ang@cs.stanford.edu</a:t>
            </a:r>
          </a:p>
          <a:p>
            <a:pPr>
              <a:tabLst>
                <a:tab pos="914400" algn="l"/>
              </a:tabLst>
            </a:pPr>
            <a:r>
              <a:rPr lang="en-US" sz="1400" b="1" dirty="0" smtClean="0">
                <a:latin typeface="Courier New" pitchFamily="49" charset="0"/>
                <a:cs typeface="Courier New" pitchFamily="49" charset="0"/>
              </a:rPr>
              <a:t>Subject:	Christmas dates?</a:t>
            </a:r>
          </a:p>
          <a:p>
            <a:pPr>
              <a:tabLst>
                <a:tab pos="914400" algn="l"/>
              </a:tabLst>
            </a:pPr>
            <a:endParaRPr lang="en-US" sz="1400" b="1" dirty="0">
              <a:latin typeface="Courier New" pitchFamily="49" charset="0"/>
              <a:cs typeface="Courier New" pitchFamily="49" charset="0"/>
            </a:endParaRPr>
          </a:p>
          <a:p>
            <a:pPr>
              <a:tabLst>
                <a:tab pos="914400" algn="l"/>
              </a:tabLst>
            </a:pPr>
            <a:r>
              <a:rPr lang="en-US" sz="1600" b="1" dirty="0" smtClean="0">
                <a:latin typeface="Courier New" pitchFamily="49" charset="0"/>
                <a:cs typeface="Courier New" pitchFamily="49" charset="0"/>
              </a:rPr>
              <a:t>Hey Andrew,</a:t>
            </a:r>
          </a:p>
          <a:p>
            <a:pPr>
              <a:tabLst>
                <a:tab pos="914400" algn="l"/>
              </a:tabLst>
            </a:pPr>
            <a:r>
              <a:rPr lang="en-US" sz="1600" b="1" dirty="0" smtClean="0">
                <a:latin typeface="Courier New" pitchFamily="49" charset="0"/>
                <a:cs typeface="Courier New" pitchFamily="49" charset="0"/>
              </a:rPr>
              <a:t>Was talking to Mom about plans for Xmas. When do you get off work. Meet Dec 22?</a:t>
            </a:r>
          </a:p>
          <a:p>
            <a:pPr>
              <a:tabLst>
                <a:tab pos="914400" algn="l"/>
              </a:tabLst>
            </a:pPr>
            <a:r>
              <a:rPr lang="en-US" sz="1600" b="1" dirty="0" smtClean="0">
                <a:latin typeface="Courier New" pitchFamily="49" charset="0"/>
                <a:cs typeface="Courier New" pitchFamily="49" charset="0"/>
              </a:rPr>
              <a:t>Alf</a:t>
            </a:r>
            <a:endParaRPr lang="en-US" sz="1400" b="1" dirty="0">
              <a:latin typeface="Courier New" pitchFamily="49" charset="0"/>
              <a:cs typeface="Courier New" pitchFamily="49" charset="0"/>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3486150"/>
            <a:ext cx="1295400" cy="1295400"/>
          </a:xfrm>
          <a:prstGeom prst="rect">
            <a:avLst/>
          </a:prstGeom>
          <a:ln>
            <a:noFill/>
          </a:ln>
          <a:effectLst>
            <a:outerShdw blurRad="292100" dist="139700" dir="2700000" algn="tl" rotWithShape="0">
              <a:srgbClr val="333333">
                <a:alpha val="65000"/>
              </a:srgbClr>
            </a:outerShdw>
          </a:effectLst>
        </p:spPr>
      </p:pic>
      <p:sp>
        <p:nvSpPr>
          <p:cNvPr id="5" name="矩形 4"/>
          <p:cNvSpPr/>
          <p:nvPr/>
        </p:nvSpPr>
        <p:spPr>
          <a:xfrm>
            <a:off x="1143000" y="2571750"/>
            <a:ext cx="8382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80998" y="2840736"/>
            <a:ext cx="1143001" cy="2026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124454" y="3060192"/>
            <a:ext cx="1143001" cy="2491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33400" y="374564"/>
            <a:ext cx="3072444" cy="1323439"/>
          </a:xfrm>
          <a:prstGeom prst="rect">
            <a:avLst/>
          </a:prstGeom>
        </p:spPr>
        <p:txBody>
          <a:bodyPr wrap="none">
            <a:spAutoFit/>
          </a:bodyPr>
          <a:lstStyle/>
          <a:p>
            <a:pPr algn="ctr"/>
            <a:r>
              <a:rPr lang="en-US" altLang="zh-CN" sz="8000" b="1" dirty="0" smtClean="0">
                <a:solidFill>
                  <a:srgbClr val="FF0000"/>
                </a:solidFill>
                <a:latin typeface="Arial" panose="020B0604020202020204" pitchFamily="34" charset="0"/>
                <a:cs typeface="Arial" panose="020B0604020202020204" pitchFamily="34" charset="0"/>
              </a:rPr>
              <a:t>SPAM</a:t>
            </a:r>
            <a:endParaRPr lang="zh-CN" altLang="en-US" sz="8000" b="1" dirty="0">
              <a:solidFill>
                <a:srgbClr val="FF0000"/>
              </a:solidFill>
              <a:latin typeface="Arial" panose="020B0604020202020204" pitchFamily="34" charset="0"/>
              <a:cs typeface="Arial" panose="020B0604020202020204" pitchFamily="34" charset="0"/>
            </a:endParaRPr>
          </a:p>
        </p:txBody>
      </p:sp>
      <p:sp>
        <p:nvSpPr>
          <p:cNvPr id="13" name="矩形 12"/>
          <p:cNvSpPr/>
          <p:nvPr/>
        </p:nvSpPr>
        <p:spPr>
          <a:xfrm>
            <a:off x="4506604" y="478074"/>
            <a:ext cx="4728859" cy="1107996"/>
          </a:xfrm>
          <a:prstGeom prst="rect">
            <a:avLst/>
          </a:prstGeom>
        </p:spPr>
        <p:txBody>
          <a:bodyPr wrap="none">
            <a:spAutoFit/>
          </a:bodyPr>
          <a:lstStyle/>
          <a:p>
            <a:pPr algn="ctr"/>
            <a:r>
              <a:rPr lang="en-US" altLang="zh-CN" sz="6600" b="1" dirty="0" smtClean="0">
                <a:solidFill>
                  <a:srgbClr val="00B050"/>
                </a:solidFill>
                <a:latin typeface="Arial" panose="020B0604020202020204" pitchFamily="34" charset="0"/>
                <a:cs typeface="Arial" panose="020B0604020202020204" pitchFamily="34" charset="0"/>
              </a:rPr>
              <a:t>NON-SPAM</a:t>
            </a:r>
            <a:endParaRPr lang="zh-CN" altLang="en-US" sz="6600" b="1"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658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2" grpId="0" animBg="1"/>
      <p:bldP spid="6"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1678458" y="3964781"/>
            <a:ext cx="4954612" cy="964407"/>
          </a:xfrm>
          <a:custGeom>
            <a:avLst/>
            <a:gdLst>
              <a:gd name="connsiteX0" fmla="*/ 671836 w 4954612"/>
              <a:gd name="connsiteY0" fmla="*/ 171450 h 964407"/>
              <a:gd name="connsiteX1" fmla="*/ 671836 w 4954612"/>
              <a:gd name="connsiteY1" fmla="*/ 171450 h 964407"/>
              <a:gd name="connsiteX2" fmla="*/ 371798 w 4954612"/>
              <a:gd name="connsiteY2" fmla="*/ 178594 h 964407"/>
              <a:gd name="connsiteX3" fmla="*/ 336080 w 4954612"/>
              <a:gd name="connsiteY3" fmla="*/ 185738 h 964407"/>
              <a:gd name="connsiteX4" fmla="*/ 257498 w 4954612"/>
              <a:gd name="connsiteY4" fmla="*/ 200025 h 964407"/>
              <a:gd name="connsiteX5" fmla="*/ 236067 w 4954612"/>
              <a:gd name="connsiteY5" fmla="*/ 214313 h 964407"/>
              <a:gd name="connsiteX6" fmla="*/ 193205 w 4954612"/>
              <a:gd name="connsiteY6" fmla="*/ 228600 h 964407"/>
              <a:gd name="connsiteX7" fmla="*/ 150342 w 4954612"/>
              <a:gd name="connsiteY7" fmla="*/ 257175 h 964407"/>
              <a:gd name="connsiteX8" fmla="*/ 114623 w 4954612"/>
              <a:gd name="connsiteY8" fmla="*/ 278607 h 964407"/>
              <a:gd name="connsiteX9" fmla="*/ 64617 w 4954612"/>
              <a:gd name="connsiteY9" fmla="*/ 350044 h 964407"/>
              <a:gd name="connsiteX10" fmla="*/ 28898 w 4954612"/>
              <a:gd name="connsiteY10" fmla="*/ 400050 h 964407"/>
              <a:gd name="connsiteX11" fmla="*/ 21755 w 4954612"/>
              <a:gd name="connsiteY11" fmla="*/ 435769 h 964407"/>
              <a:gd name="connsiteX12" fmla="*/ 14611 w 4954612"/>
              <a:gd name="connsiteY12" fmla="*/ 478632 h 964407"/>
              <a:gd name="connsiteX13" fmla="*/ 323 w 4954612"/>
              <a:gd name="connsiteY13" fmla="*/ 514350 h 964407"/>
              <a:gd name="connsiteX14" fmla="*/ 14611 w 4954612"/>
              <a:gd name="connsiteY14" fmla="*/ 757238 h 964407"/>
              <a:gd name="connsiteX15" fmla="*/ 36042 w 4954612"/>
              <a:gd name="connsiteY15" fmla="*/ 800100 h 964407"/>
              <a:gd name="connsiteX16" fmla="*/ 57473 w 4954612"/>
              <a:gd name="connsiteY16" fmla="*/ 814388 h 964407"/>
              <a:gd name="connsiteX17" fmla="*/ 86048 w 4954612"/>
              <a:gd name="connsiteY17" fmla="*/ 828675 h 964407"/>
              <a:gd name="connsiteX18" fmla="*/ 121767 w 4954612"/>
              <a:gd name="connsiteY18" fmla="*/ 842963 h 964407"/>
              <a:gd name="connsiteX19" fmla="*/ 200348 w 4954612"/>
              <a:gd name="connsiteY19" fmla="*/ 878682 h 964407"/>
              <a:gd name="connsiteX20" fmla="*/ 236067 w 4954612"/>
              <a:gd name="connsiteY20" fmla="*/ 900113 h 964407"/>
              <a:gd name="connsiteX21" fmla="*/ 271786 w 4954612"/>
              <a:gd name="connsiteY21" fmla="*/ 907257 h 964407"/>
              <a:gd name="connsiteX22" fmla="*/ 350367 w 4954612"/>
              <a:gd name="connsiteY22" fmla="*/ 928688 h 964407"/>
              <a:gd name="connsiteX23" fmla="*/ 464667 w 4954612"/>
              <a:gd name="connsiteY23" fmla="*/ 942975 h 964407"/>
              <a:gd name="connsiteX24" fmla="*/ 557536 w 4954612"/>
              <a:gd name="connsiteY24" fmla="*/ 964407 h 964407"/>
              <a:gd name="connsiteX25" fmla="*/ 2650655 w 4954612"/>
              <a:gd name="connsiteY25" fmla="*/ 957263 h 964407"/>
              <a:gd name="connsiteX26" fmla="*/ 2722092 w 4954612"/>
              <a:gd name="connsiteY26" fmla="*/ 950119 h 964407"/>
              <a:gd name="connsiteX27" fmla="*/ 2757811 w 4954612"/>
              <a:gd name="connsiteY27" fmla="*/ 942975 h 964407"/>
              <a:gd name="connsiteX28" fmla="*/ 2893542 w 4954612"/>
              <a:gd name="connsiteY28" fmla="*/ 928688 h 964407"/>
              <a:gd name="connsiteX29" fmla="*/ 2914973 w 4954612"/>
              <a:gd name="connsiteY29" fmla="*/ 921544 h 964407"/>
              <a:gd name="connsiteX30" fmla="*/ 3057848 w 4954612"/>
              <a:gd name="connsiteY30" fmla="*/ 907257 h 964407"/>
              <a:gd name="connsiteX31" fmla="*/ 3843661 w 4954612"/>
              <a:gd name="connsiteY31" fmla="*/ 885825 h 964407"/>
              <a:gd name="connsiteX32" fmla="*/ 3936530 w 4954612"/>
              <a:gd name="connsiteY32" fmla="*/ 878682 h 964407"/>
              <a:gd name="connsiteX33" fmla="*/ 4093692 w 4954612"/>
              <a:gd name="connsiteY33" fmla="*/ 850107 h 964407"/>
              <a:gd name="connsiteX34" fmla="*/ 4143698 w 4954612"/>
              <a:gd name="connsiteY34" fmla="*/ 842963 h 964407"/>
              <a:gd name="connsiteX35" fmla="*/ 4222280 w 4954612"/>
              <a:gd name="connsiteY35" fmla="*/ 835819 h 964407"/>
              <a:gd name="connsiteX36" fmla="*/ 4329436 w 4954612"/>
              <a:gd name="connsiteY36" fmla="*/ 814388 h 964407"/>
              <a:gd name="connsiteX37" fmla="*/ 4379442 w 4954612"/>
              <a:gd name="connsiteY37" fmla="*/ 800100 h 964407"/>
              <a:gd name="connsiteX38" fmla="*/ 4415161 w 4954612"/>
              <a:gd name="connsiteY38" fmla="*/ 785813 h 964407"/>
              <a:gd name="connsiteX39" fmla="*/ 4465167 w 4954612"/>
              <a:gd name="connsiteY39" fmla="*/ 778669 h 964407"/>
              <a:gd name="connsiteX40" fmla="*/ 4586611 w 4954612"/>
              <a:gd name="connsiteY40" fmla="*/ 742950 h 964407"/>
              <a:gd name="connsiteX41" fmla="*/ 4650905 w 4954612"/>
              <a:gd name="connsiteY41" fmla="*/ 707232 h 964407"/>
              <a:gd name="connsiteX42" fmla="*/ 4686623 w 4954612"/>
              <a:gd name="connsiteY42" fmla="*/ 692944 h 964407"/>
              <a:gd name="connsiteX43" fmla="*/ 4715198 w 4954612"/>
              <a:gd name="connsiteY43" fmla="*/ 671513 h 964407"/>
              <a:gd name="connsiteX44" fmla="*/ 4772348 w 4954612"/>
              <a:gd name="connsiteY44" fmla="*/ 635794 h 964407"/>
              <a:gd name="connsiteX45" fmla="*/ 4800923 w 4954612"/>
              <a:gd name="connsiteY45" fmla="*/ 614363 h 964407"/>
              <a:gd name="connsiteX46" fmla="*/ 4843786 w 4954612"/>
              <a:gd name="connsiteY46" fmla="*/ 571500 h 964407"/>
              <a:gd name="connsiteX47" fmla="*/ 4850930 w 4954612"/>
              <a:gd name="connsiteY47" fmla="*/ 542925 h 964407"/>
              <a:gd name="connsiteX48" fmla="*/ 4872361 w 4954612"/>
              <a:gd name="connsiteY48" fmla="*/ 521494 h 964407"/>
              <a:gd name="connsiteX49" fmla="*/ 4886648 w 4954612"/>
              <a:gd name="connsiteY49" fmla="*/ 500063 h 964407"/>
              <a:gd name="connsiteX50" fmla="*/ 4893792 w 4954612"/>
              <a:gd name="connsiteY50" fmla="*/ 478632 h 964407"/>
              <a:gd name="connsiteX51" fmla="*/ 4908080 w 4954612"/>
              <a:gd name="connsiteY51" fmla="*/ 450057 h 964407"/>
              <a:gd name="connsiteX52" fmla="*/ 4915223 w 4954612"/>
              <a:gd name="connsiteY52" fmla="*/ 414338 h 964407"/>
              <a:gd name="connsiteX53" fmla="*/ 4922367 w 4954612"/>
              <a:gd name="connsiteY53" fmla="*/ 357188 h 964407"/>
              <a:gd name="connsiteX54" fmla="*/ 4943798 w 4954612"/>
              <a:gd name="connsiteY54" fmla="*/ 314325 h 964407"/>
              <a:gd name="connsiteX55" fmla="*/ 4929511 w 4954612"/>
              <a:gd name="connsiteY55" fmla="*/ 114300 h 964407"/>
              <a:gd name="connsiteX56" fmla="*/ 4879505 w 4954612"/>
              <a:gd name="connsiteY56" fmla="*/ 64294 h 964407"/>
              <a:gd name="connsiteX57" fmla="*/ 4836642 w 4954612"/>
              <a:gd name="connsiteY57" fmla="*/ 50007 h 964407"/>
              <a:gd name="connsiteX58" fmla="*/ 4815211 w 4954612"/>
              <a:gd name="connsiteY58" fmla="*/ 42863 h 964407"/>
              <a:gd name="connsiteX59" fmla="*/ 4786636 w 4954612"/>
              <a:gd name="connsiteY59" fmla="*/ 35719 h 964407"/>
              <a:gd name="connsiteX60" fmla="*/ 4765205 w 4954612"/>
              <a:gd name="connsiteY60" fmla="*/ 28575 h 964407"/>
              <a:gd name="connsiteX61" fmla="*/ 4722342 w 4954612"/>
              <a:gd name="connsiteY61" fmla="*/ 21432 h 964407"/>
              <a:gd name="connsiteX62" fmla="*/ 4672336 w 4954612"/>
              <a:gd name="connsiteY62" fmla="*/ 14288 h 964407"/>
              <a:gd name="connsiteX63" fmla="*/ 4558036 w 4954612"/>
              <a:gd name="connsiteY63" fmla="*/ 0 h 964407"/>
              <a:gd name="connsiteX64" fmla="*/ 3650780 w 4954612"/>
              <a:gd name="connsiteY64" fmla="*/ 7144 h 964407"/>
              <a:gd name="connsiteX65" fmla="*/ 3457898 w 4954612"/>
              <a:gd name="connsiteY65" fmla="*/ 14288 h 964407"/>
              <a:gd name="connsiteX66" fmla="*/ 3393605 w 4954612"/>
              <a:gd name="connsiteY66" fmla="*/ 35719 h 964407"/>
              <a:gd name="connsiteX67" fmla="*/ 3243586 w 4954612"/>
              <a:gd name="connsiteY67" fmla="*/ 50007 h 964407"/>
              <a:gd name="connsiteX68" fmla="*/ 3114998 w 4954612"/>
              <a:gd name="connsiteY68" fmla="*/ 78582 h 964407"/>
              <a:gd name="connsiteX69" fmla="*/ 3007842 w 4954612"/>
              <a:gd name="connsiteY69" fmla="*/ 85725 h 964407"/>
              <a:gd name="connsiteX70" fmla="*/ 2243461 w 4954612"/>
              <a:gd name="connsiteY70" fmla="*/ 92869 h 964407"/>
              <a:gd name="connsiteX71" fmla="*/ 1814836 w 4954612"/>
              <a:gd name="connsiteY71" fmla="*/ 107157 h 964407"/>
              <a:gd name="connsiteX72" fmla="*/ 1757686 w 4954612"/>
              <a:gd name="connsiteY72" fmla="*/ 114300 h 964407"/>
              <a:gd name="connsiteX73" fmla="*/ 1643386 w 4954612"/>
              <a:gd name="connsiteY73" fmla="*/ 121444 h 964407"/>
              <a:gd name="connsiteX74" fmla="*/ 1536230 w 4954612"/>
              <a:gd name="connsiteY74" fmla="*/ 135732 h 964407"/>
              <a:gd name="connsiteX75" fmla="*/ 1493367 w 4954612"/>
              <a:gd name="connsiteY75" fmla="*/ 150019 h 964407"/>
              <a:gd name="connsiteX76" fmla="*/ 1364780 w 4954612"/>
              <a:gd name="connsiteY76" fmla="*/ 164307 h 964407"/>
              <a:gd name="connsiteX77" fmla="*/ 671836 w 4954612"/>
              <a:gd name="connsiteY77" fmla="*/ 171450 h 96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4954612" h="964407">
                <a:moveTo>
                  <a:pt x="671836" y="171450"/>
                </a:moveTo>
                <a:lnTo>
                  <a:pt x="671836" y="171450"/>
                </a:lnTo>
                <a:lnTo>
                  <a:pt x="371798" y="178594"/>
                </a:lnTo>
                <a:cubicBezTo>
                  <a:pt x="359667" y="179110"/>
                  <a:pt x="348057" y="183742"/>
                  <a:pt x="336080" y="185738"/>
                </a:cubicBezTo>
                <a:cubicBezTo>
                  <a:pt x="259280" y="198538"/>
                  <a:pt x="312364" y="186310"/>
                  <a:pt x="257498" y="200025"/>
                </a:cubicBezTo>
                <a:cubicBezTo>
                  <a:pt x="250354" y="204788"/>
                  <a:pt x="243913" y="210826"/>
                  <a:pt x="236067" y="214313"/>
                </a:cubicBezTo>
                <a:cubicBezTo>
                  <a:pt x="222305" y="220430"/>
                  <a:pt x="193205" y="228600"/>
                  <a:pt x="193205" y="228600"/>
                </a:cubicBezTo>
                <a:cubicBezTo>
                  <a:pt x="178917" y="238125"/>
                  <a:pt x="164829" y="247956"/>
                  <a:pt x="150342" y="257175"/>
                </a:cubicBezTo>
                <a:cubicBezTo>
                  <a:pt x="138628" y="264630"/>
                  <a:pt x="114623" y="278607"/>
                  <a:pt x="114623" y="278607"/>
                </a:cubicBezTo>
                <a:cubicBezTo>
                  <a:pt x="97954" y="302419"/>
                  <a:pt x="82057" y="326791"/>
                  <a:pt x="64617" y="350044"/>
                </a:cubicBezTo>
                <a:cubicBezTo>
                  <a:pt x="38035" y="385488"/>
                  <a:pt x="49791" y="368713"/>
                  <a:pt x="28898" y="400050"/>
                </a:cubicBezTo>
                <a:cubicBezTo>
                  <a:pt x="26517" y="411956"/>
                  <a:pt x="23927" y="423823"/>
                  <a:pt x="21755" y="435769"/>
                </a:cubicBezTo>
                <a:cubicBezTo>
                  <a:pt x="19164" y="450020"/>
                  <a:pt x="18422" y="464658"/>
                  <a:pt x="14611" y="478632"/>
                </a:cubicBezTo>
                <a:cubicBezTo>
                  <a:pt x="11237" y="491003"/>
                  <a:pt x="5086" y="502444"/>
                  <a:pt x="323" y="514350"/>
                </a:cubicBezTo>
                <a:cubicBezTo>
                  <a:pt x="4431" y="637597"/>
                  <a:pt x="-9407" y="673177"/>
                  <a:pt x="14611" y="757238"/>
                </a:cubicBezTo>
                <a:cubicBezTo>
                  <a:pt x="19259" y="773506"/>
                  <a:pt x="23520" y="787577"/>
                  <a:pt x="36042" y="800100"/>
                </a:cubicBezTo>
                <a:cubicBezTo>
                  <a:pt x="42113" y="806171"/>
                  <a:pt x="50018" y="810128"/>
                  <a:pt x="57473" y="814388"/>
                </a:cubicBezTo>
                <a:cubicBezTo>
                  <a:pt x="66719" y="819672"/>
                  <a:pt x="76317" y="824350"/>
                  <a:pt x="86048" y="828675"/>
                </a:cubicBezTo>
                <a:cubicBezTo>
                  <a:pt x="97766" y="833883"/>
                  <a:pt x="110557" y="836735"/>
                  <a:pt x="121767" y="842963"/>
                </a:cubicBezTo>
                <a:cubicBezTo>
                  <a:pt x="194794" y="883534"/>
                  <a:pt x="94363" y="848399"/>
                  <a:pt x="200348" y="878682"/>
                </a:cubicBezTo>
                <a:cubicBezTo>
                  <a:pt x="212254" y="885826"/>
                  <a:pt x="223175" y="894956"/>
                  <a:pt x="236067" y="900113"/>
                </a:cubicBezTo>
                <a:cubicBezTo>
                  <a:pt x="247341" y="904622"/>
                  <a:pt x="260006" y="904312"/>
                  <a:pt x="271786" y="907257"/>
                </a:cubicBezTo>
                <a:cubicBezTo>
                  <a:pt x="327177" y="921104"/>
                  <a:pt x="245932" y="911282"/>
                  <a:pt x="350367" y="928688"/>
                </a:cubicBezTo>
                <a:cubicBezTo>
                  <a:pt x="388241" y="935000"/>
                  <a:pt x="464667" y="942975"/>
                  <a:pt x="464667" y="942975"/>
                </a:cubicBezTo>
                <a:cubicBezTo>
                  <a:pt x="494569" y="952943"/>
                  <a:pt x="525691" y="964302"/>
                  <a:pt x="557536" y="964407"/>
                </a:cubicBezTo>
                <a:lnTo>
                  <a:pt x="2650655" y="957263"/>
                </a:lnTo>
                <a:cubicBezTo>
                  <a:pt x="2674467" y="954882"/>
                  <a:pt x="2698371" y="953282"/>
                  <a:pt x="2722092" y="950119"/>
                </a:cubicBezTo>
                <a:cubicBezTo>
                  <a:pt x="2734128" y="948514"/>
                  <a:pt x="2745763" y="944481"/>
                  <a:pt x="2757811" y="942975"/>
                </a:cubicBezTo>
                <a:cubicBezTo>
                  <a:pt x="2802953" y="937332"/>
                  <a:pt x="2848298" y="933450"/>
                  <a:pt x="2893542" y="928688"/>
                </a:cubicBezTo>
                <a:cubicBezTo>
                  <a:pt x="2900686" y="926307"/>
                  <a:pt x="2907506" y="922518"/>
                  <a:pt x="2914973" y="921544"/>
                </a:cubicBezTo>
                <a:cubicBezTo>
                  <a:pt x="2962433" y="915354"/>
                  <a:pt x="3057848" y="907257"/>
                  <a:pt x="3057848" y="907257"/>
                </a:cubicBezTo>
                <a:cubicBezTo>
                  <a:pt x="3312690" y="779831"/>
                  <a:pt x="3064059" y="898927"/>
                  <a:pt x="3843661" y="885825"/>
                </a:cubicBezTo>
                <a:cubicBezTo>
                  <a:pt x="3874704" y="885303"/>
                  <a:pt x="3905574" y="881063"/>
                  <a:pt x="3936530" y="878682"/>
                </a:cubicBezTo>
                <a:cubicBezTo>
                  <a:pt x="3949416" y="876266"/>
                  <a:pt x="4055807" y="855519"/>
                  <a:pt x="4093692" y="850107"/>
                </a:cubicBezTo>
                <a:cubicBezTo>
                  <a:pt x="4110361" y="847726"/>
                  <a:pt x="4126963" y="844822"/>
                  <a:pt x="4143698" y="842963"/>
                </a:cubicBezTo>
                <a:cubicBezTo>
                  <a:pt x="4169839" y="840058"/>
                  <a:pt x="4196086" y="838200"/>
                  <a:pt x="4222280" y="835819"/>
                </a:cubicBezTo>
                <a:cubicBezTo>
                  <a:pt x="4298781" y="810319"/>
                  <a:pt x="4231300" y="829486"/>
                  <a:pt x="4329436" y="814388"/>
                </a:cubicBezTo>
                <a:cubicBezTo>
                  <a:pt x="4342165" y="812430"/>
                  <a:pt x="4366452" y="804971"/>
                  <a:pt x="4379442" y="800100"/>
                </a:cubicBezTo>
                <a:cubicBezTo>
                  <a:pt x="4391449" y="795597"/>
                  <a:pt x="4402720" y="788923"/>
                  <a:pt x="4415161" y="785813"/>
                </a:cubicBezTo>
                <a:cubicBezTo>
                  <a:pt x="4431496" y="781729"/>
                  <a:pt x="4448730" y="782322"/>
                  <a:pt x="4465167" y="778669"/>
                </a:cubicBezTo>
                <a:cubicBezTo>
                  <a:pt x="4471571" y="777246"/>
                  <a:pt x="4566088" y="752527"/>
                  <a:pt x="4586611" y="742950"/>
                </a:cubicBezTo>
                <a:cubicBezTo>
                  <a:pt x="4608827" y="732582"/>
                  <a:pt x="4628977" y="718196"/>
                  <a:pt x="4650905" y="707232"/>
                </a:cubicBezTo>
                <a:cubicBezTo>
                  <a:pt x="4662374" y="701497"/>
                  <a:pt x="4675414" y="699172"/>
                  <a:pt x="4686623" y="692944"/>
                </a:cubicBezTo>
                <a:cubicBezTo>
                  <a:pt x="4697031" y="687162"/>
                  <a:pt x="4705291" y="678117"/>
                  <a:pt x="4715198" y="671513"/>
                </a:cubicBezTo>
                <a:cubicBezTo>
                  <a:pt x="4733890" y="659052"/>
                  <a:pt x="4753656" y="648255"/>
                  <a:pt x="4772348" y="635794"/>
                </a:cubicBezTo>
                <a:cubicBezTo>
                  <a:pt x="4782255" y="629190"/>
                  <a:pt x="4792073" y="622328"/>
                  <a:pt x="4800923" y="614363"/>
                </a:cubicBezTo>
                <a:cubicBezTo>
                  <a:pt x="4815942" y="600846"/>
                  <a:pt x="4843786" y="571500"/>
                  <a:pt x="4843786" y="571500"/>
                </a:cubicBezTo>
                <a:cubicBezTo>
                  <a:pt x="4846167" y="561975"/>
                  <a:pt x="4846059" y="551450"/>
                  <a:pt x="4850930" y="542925"/>
                </a:cubicBezTo>
                <a:cubicBezTo>
                  <a:pt x="4855942" y="534153"/>
                  <a:pt x="4865893" y="529255"/>
                  <a:pt x="4872361" y="521494"/>
                </a:cubicBezTo>
                <a:cubicBezTo>
                  <a:pt x="4877857" y="514898"/>
                  <a:pt x="4882808" y="507742"/>
                  <a:pt x="4886648" y="500063"/>
                </a:cubicBezTo>
                <a:cubicBezTo>
                  <a:pt x="4890016" y="493328"/>
                  <a:pt x="4890826" y="485553"/>
                  <a:pt x="4893792" y="478632"/>
                </a:cubicBezTo>
                <a:cubicBezTo>
                  <a:pt x="4897987" y="468844"/>
                  <a:pt x="4903317" y="459582"/>
                  <a:pt x="4908080" y="450057"/>
                </a:cubicBezTo>
                <a:cubicBezTo>
                  <a:pt x="4910461" y="438151"/>
                  <a:pt x="4913377" y="426339"/>
                  <a:pt x="4915223" y="414338"/>
                </a:cubicBezTo>
                <a:cubicBezTo>
                  <a:pt x="4918142" y="395363"/>
                  <a:pt x="4917093" y="375648"/>
                  <a:pt x="4922367" y="357188"/>
                </a:cubicBezTo>
                <a:cubicBezTo>
                  <a:pt x="4926755" y="341829"/>
                  <a:pt x="4936654" y="328613"/>
                  <a:pt x="4943798" y="314325"/>
                </a:cubicBezTo>
                <a:cubicBezTo>
                  <a:pt x="4956443" y="238459"/>
                  <a:pt x="4964550" y="215913"/>
                  <a:pt x="4929511" y="114300"/>
                </a:cubicBezTo>
                <a:cubicBezTo>
                  <a:pt x="4921826" y="92015"/>
                  <a:pt x="4901868" y="71748"/>
                  <a:pt x="4879505" y="64294"/>
                </a:cubicBezTo>
                <a:lnTo>
                  <a:pt x="4836642" y="50007"/>
                </a:lnTo>
                <a:cubicBezTo>
                  <a:pt x="4829498" y="47626"/>
                  <a:pt x="4822516" y="44689"/>
                  <a:pt x="4815211" y="42863"/>
                </a:cubicBezTo>
                <a:cubicBezTo>
                  <a:pt x="4805686" y="40482"/>
                  <a:pt x="4796076" y="38416"/>
                  <a:pt x="4786636" y="35719"/>
                </a:cubicBezTo>
                <a:cubicBezTo>
                  <a:pt x="4779396" y="33650"/>
                  <a:pt x="4772556" y="30208"/>
                  <a:pt x="4765205" y="28575"/>
                </a:cubicBezTo>
                <a:cubicBezTo>
                  <a:pt x="4751065" y="25433"/>
                  <a:pt x="4736658" y="23634"/>
                  <a:pt x="4722342" y="21432"/>
                </a:cubicBezTo>
                <a:cubicBezTo>
                  <a:pt x="4705700" y="18872"/>
                  <a:pt x="4689032" y="16466"/>
                  <a:pt x="4672336" y="14288"/>
                </a:cubicBezTo>
                <a:lnTo>
                  <a:pt x="4558036" y="0"/>
                </a:lnTo>
                <a:lnTo>
                  <a:pt x="3650780" y="7144"/>
                </a:lnTo>
                <a:cubicBezTo>
                  <a:pt x="3586447" y="7980"/>
                  <a:pt x="3521843" y="7183"/>
                  <a:pt x="3457898" y="14288"/>
                </a:cubicBezTo>
                <a:cubicBezTo>
                  <a:pt x="3435446" y="16783"/>
                  <a:pt x="3415657" y="30818"/>
                  <a:pt x="3393605" y="35719"/>
                </a:cubicBezTo>
                <a:cubicBezTo>
                  <a:pt x="3375046" y="39843"/>
                  <a:pt x="3252087" y="49299"/>
                  <a:pt x="3243586" y="50007"/>
                </a:cubicBezTo>
                <a:cubicBezTo>
                  <a:pt x="3203447" y="60041"/>
                  <a:pt x="3149906" y="73767"/>
                  <a:pt x="3114998" y="78582"/>
                </a:cubicBezTo>
                <a:cubicBezTo>
                  <a:pt x="3079536" y="83473"/>
                  <a:pt x="3043635" y="85138"/>
                  <a:pt x="3007842" y="85725"/>
                </a:cubicBezTo>
                <a:lnTo>
                  <a:pt x="2243461" y="92869"/>
                </a:lnTo>
                <a:lnTo>
                  <a:pt x="1814836" y="107157"/>
                </a:lnTo>
                <a:cubicBezTo>
                  <a:pt x="1795656" y="108003"/>
                  <a:pt x="1776818" y="112706"/>
                  <a:pt x="1757686" y="114300"/>
                </a:cubicBezTo>
                <a:cubicBezTo>
                  <a:pt x="1719644" y="117470"/>
                  <a:pt x="1681439" y="118400"/>
                  <a:pt x="1643386" y="121444"/>
                </a:cubicBezTo>
                <a:cubicBezTo>
                  <a:pt x="1625894" y="122843"/>
                  <a:pt x="1559254" y="129976"/>
                  <a:pt x="1536230" y="135732"/>
                </a:cubicBezTo>
                <a:cubicBezTo>
                  <a:pt x="1521619" y="139385"/>
                  <a:pt x="1508353" y="148520"/>
                  <a:pt x="1493367" y="150019"/>
                </a:cubicBezTo>
                <a:cubicBezTo>
                  <a:pt x="1402827" y="159073"/>
                  <a:pt x="1445676" y="154195"/>
                  <a:pt x="1364780" y="164307"/>
                </a:cubicBezTo>
                <a:cubicBezTo>
                  <a:pt x="1108706" y="237467"/>
                  <a:pt x="1332109" y="178594"/>
                  <a:pt x="671836" y="171450"/>
                </a:cubicBezTo>
                <a:close/>
              </a:path>
            </a:pathLst>
          </a:custGeom>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2" name="TextBox 1"/>
          <p:cNvSpPr txBox="1"/>
          <p:nvPr/>
        </p:nvSpPr>
        <p:spPr>
          <a:xfrm>
            <a:off x="381000" y="285750"/>
            <a:ext cx="7315200" cy="461665"/>
          </a:xfrm>
          <a:prstGeom prst="rect">
            <a:avLst/>
          </a:prstGeom>
          <a:noFill/>
        </p:spPr>
        <p:txBody>
          <a:bodyPr wrap="square" rtlCol="0">
            <a:spAutoFit/>
          </a:bodyPr>
          <a:lstStyle/>
          <a:p>
            <a:r>
              <a:rPr lang="en-US" sz="2400" b="1" dirty="0" smtClean="0"/>
              <a:t>Large data rationale</a:t>
            </a:r>
            <a:endParaRPr lang="en-US" sz="2400" b="1" dirty="0"/>
          </a:p>
        </p:txBody>
      </p:sp>
      <p:sp>
        <p:nvSpPr>
          <p:cNvPr id="3" name="TextBox 2"/>
          <p:cNvSpPr txBox="1"/>
          <p:nvPr/>
        </p:nvSpPr>
        <p:spPr>
          <a:xfrm>
            <a:off x="381000" y="693063"/>
            <a:ext cx="8229600" cy="2554545"/>
          </a:xfrm>
          <a:prstGeom prst="rect">
            <a:avLst/>
          </a:prstGeom>
          <a:noFill/>
        </p:spPr>
        <p:txBody>
          <a:bodyPr wrap="square" rtlCol="0">
            <a:spAutoFit/>
          </a:bodyPr>
          <a:lstStyle/>
          <a:p>
            <a:r>
              <a:rPr lang="en-US" sz="2400" dirty="0" smtClean="0"/>
              <a:t>Use a learning algorithm with many parameters (e.g. logistic regression/linear regression with many features; neural network with many hidden units). </a:t>
            </a:r>
          </a:p>
          <a:p>
            <a:endParaRPr lang="en-US" sz="2400" dirty="0" smtClean="0"/>
          </a:p>
          <a:p>
            <a:endParaRPr lang="en-US" sz="2400" dirty="0"/>
          </a:p>
          <a:p>
            <a:endParaRPr lang="en-US" sz="1050" dirty="0" smtClean="0"/>
          </a:p>
          <a:p>
            <a:r>
              <a:rPr lang="en-US" sz="2400" dirty="0" smtClean="0"/>
              <a:t>Use a very large training set (unlikely to </a:t>
            </a:r>
            <a:r>
              <a:rPr lang="en-US" sz="2400" dirty="0" err="1" smtClean="0"/>
              <a:t>overfit</a:t>
            </a:r>
            <a:r>
              <a:rPr lang="en-US" sz="2400" dirty="0" smtClean="0"/>
              <a:t>)</a:t>
            </a:r>
          </a:p>
        </p:txBody>
      </p:sp>
      <p:sp>
        <p:nvSpPr>
          <p:cNvPr id="6" name="矩形 5"/>
          <p:cNvSpPr/>
          <p:nvPr/>
        </p:nvSpPr>
        <p:spPr>
          <a:xfrm>
            <a:off x="4114800" y="1352550"/>
            <a:ext cx="1479187" cy="523220"/>
          </a:xfrm>
          <a:prstGeom prst="rect">
            <a:avLst/>
          </a:prstGeom>
        </p:spPr>
        <p:txBody>
          <a:bodyPr wrap="none">
            <a:spAutoFit/>
          </a:bodyPr>
          <a:lstStyle/>
          <a:p>
            <a:r>
              <a:rPr lang="en-US" altLang="zh-CN" sz="2800" b="1" dirty="0" smtClean="0">
                <a:solidFill>
                  <a:srgbClr val="00B050"/>
                </a:solidFill>
              </a:rPr>
              <a:t>Low bias</a:t>
            </a:r>
            <a:endParaRPr lang="zh-CN" altLang="en-US" sz="2800" b="1" dirty="0">
              <a:solidFill>
                <a:srgbClr val="00B050"/>
              </a:solidFill>
            </a:endParaRPr>
          </a:p>
        </p:txBody>
      </p:sp>
      <p:sp>
        <p:nvSpPr>
          <p:cNvPr id="7" name="矩形 6"/>
          <p:cNvSpPr/>
          <p:nvPr/>
        </p:nvSpPr>
        <p:spPr>
          <a:xfrm>
            <a:off x="6477000" y="2647950"/>
            <a:ext cx="2139175" cy="523220"/>
          </a:xfrm>
          <a:prstGeom prst="rect">
            <a:avLst/>
          </a:prstGeom>
        </p:spPr>
        <p:txBody>
          <a:bodyPr wrap="none">
            <a:spAutoFit/>
          </a:bodyPr>
          <a:lstStyle/>
          <a:p>
            <a:r>
              <a:rPr lang="en-US" altLang="zh-CN" sz="2800" b="1" dirty="0" smtClean="0">
                <a:solidFill>
                  <a:srgbClr val="00B050"/>
                </a:solidFill>
              </a:rPr>
              <a:t>Low variance</a:t>
            </a:r>
            <a:endParaRPr lang="zh-CN" altLang="en-US" sz="2800" b="1" dirty="0">
              <a:solidFill>
                <a:srgbClr val="00B050"/>
              </a:solidFill>
            </a:endParaRPr>
          </a:p>
        </p:txBody>
      </p:sp>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l="22319" t="29334" r="33934" b="58787"/>
          <a:stretch/>
        </p:blipFill>
        <p:spPr>
          <a:xfrm>
            <a:off x="2149517" y="1951285"/>
            <a:ext cx="4327483" cy="529620"/>
          </a:xfrm>
          <a:prstGeom prst="rect">
            <a:avLst/>
          </a:prstGeom>
        </p:spPr>
      </p:pic>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l="22319" t="59872" r="33934" b="29873"/>
          <a:stretch/>
        </p:blipFill>
        <p:spPr>
          <a:xfrm>
            <a:off x="2209800" y="3336815"/>
            <a:ext cx="4327483" cy="457199"/>
          </a:xfrm>
          <a:prstGeom prst="rect">
            <a:avLst/>
          </a:prstGeom>
        </p:spPr>
      </p:pic>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25704" t="80809" r="29617" b="3808"/>
          <a:stretch/>
        </p:blipFill>
        <p:spPr>
          <a:xfrm>
            <a:off x="1981200" y="4108578"/>
            <a:ext cx="4419600" cy="685800"/>
          </a:xfrm>
          <a:prstGeom prst="rect">
            <a:avLst/>
          </a:prstGeom>
        </p:spPr>
      </p:pic>
    </p:spTree>
    <p:extLst>
      <p:ext uri="{BB962C8B-B14F-4D97-AF65-F5344CB8AC3E}">
        <p14:creationId xmlns:p14="http://schemas.microsoft.com/office/powerpoint/2010/main" val="667304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717251" y="2281039"/>
            <a:ext cx="4114800" cy="1371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6" name="TextBox 135"/>
          <p:cNvSpPr txBox="1"/>
          <p:nvPr/>
        </p:nvSpPr>
        <p:spPr>
          <a:xfrm>
            <a:off x="381000" y="278269"/>
            <a:ext cx="8305800" cy="430887"/>
          </a:xfrm>
          <a:prstGeom prst="rect">
            <a:avLst/>
          </a:prstGeom>
          <a:noFill/>
        </p:spPr>
        <p:txBody>
          <a:bodyPr wrap="square" rtlCol="0">
            <a:spAutoFit/>
          </a:bodyPr>
          <a:lstStyle/>
          <a:p>
            <a:r>
              <a:rPr lang="en-US" sz="2200" b="1" dirty="0" smtClean="0"/>
              <a:t>Building a spam classifier</a:t>
            </a:r>
          </a:p>
        </p:txBody>
      </p:sp>
      <p:sp>
        <p:nvSpPr>
          <p:cNvPr id="6" name="TextBox 5"/>
          <p:cNvSpPr txBox="1"/>
          <p:nvPr/>
        </p:nvSpPr>
        <p:spPr>
          <a:xfrm>
            <a:off x="381000" y="647640"/>
            <a:ext cx="8305800" cy="1015663"/>
          </a:xfrm>
          <a:prstGeom prst="rect">
            <a:avLst/>
          </a:prstGeom>
          <a:noFill/>
        </p:spPr>
        <p:txBody>
          <a:bodyPr wrap="square" rtlCol="0">
            <a:spAutoFit/>
          </a:bodyPr>
          <a:lstStyle/>
          <a:p>
            <a:r>
              <a:rPr lang="en-US" sz="2000" dirty="0" smtClean="0"/>
              <a:t>Supervised learning.           features of email.         spam (1) or not spam (0).</a:t>
            </a:r>
          </a:p>
          <a:p>
            <a:r>
              <a:rPr lang="en-US" sz="2000" dirty="0" smtClean="0"/>
              <a:t>Features    : Choose 100 words indicative of spam/not spam.</a:t>
            </a:r>
          </a:p>
          <a:p>
            <a:endParaRPr lang="en-US" sz="2000" dirty="0" smtClean="0"/>
          </a:p>
        </p:txBody>
      </p:sp>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736215" y="811811"/>
            <a:ext cx="392430" cy="114300"/>
          </a:xfrm>
          <a:prstGeom prst="rect">
            <a:avLst/>
          </a:prstGeom>
        </p:spPr>
      </p:pic>
      <p:pic>
        <p:nvPicPr>
          <p:cNvPr id="2" name="Picture 1"/>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105400" y="811811"/>
            <a:ext cx="381000" cy="163830"/>
          </a:xfrm>
          <a:prstGeom prst="rect">
            <a:avLst/>
          </a:prstGeom>
        </p:spPr>
      </p:pic>
      <p:pic>
        <p:nvPicPr>
          <p:cNvPr id="4" name="Picture 3"/>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1440666" y="1123950"/>
            <a:ext cx="127635" cy="114300"/>
          </a:xfrm>
          <a:prstGeom prst="rect">
            <a:avLst/>
          </a:prstGeom>
        </p:spPr>
      </p:pic>
      <p:sp>
        <p:nvSpPr>
          <p:cNvPr id="5" name="矩形 4"/>
          <p:cNvSpPr/>
          <p:nvPr/>
        </p:nvSpPr>
        <p:spPr>
          <a:xfrm>
            <a:off x="979642" y="1399546"/>
            <a:ext cx="922047" cy="461665"/>
          </a:xfrm>
          <a:prstGeom prst="rect">
            <a:avLst/>
          </a:prstGeom>
        </p:spPr>
        <p:txBody>
          <a:bodyPr wrap="none">
            <a:spAutoFit/>
          </a:bodyPr>
          <a:lstStyle/>
          <a:p>
            <a:r>
              <a:rPr lang="en-US" altLang="zh-CN" sz="2400" b="1" dirty="0" smtClean="0">
                <a:solidFill>
                  <a:srgbClr val="FF0000"/>
                </a:solidFill>
                <a:latin typeface="Courier New" pitchFamily="49" charset="0"/>
                <a:cs typeface="Courier New" pitchFamily="49" charset="0"/>
              </a:rPr>
              <a:t>deal</a:t>
            </a:r>
            <a:endParaRPr lang="zh-CN" altLang="en-US" sz="2400" dirty="0">
              <a:solidFill>
                <a:srgbClr val="FF0000"/>
              </a:solidFill>
            </a:endParaRPr>
          </a:p>
        </p:txBody>
      </p:sp>
      <p:sp>
        <p:nvSpPr>
          <p:cNvPr id="16" name="矩形 15"/>
          <p:cNvSpPr/>
          <p:nvPr/>
        </p:nvSpPr>
        <p:spPr>
          <a:xfrm>
            <a:off x="2080346" y="1399545"/>
            <a:ext cx="737702" cy="461665"/>
          </a:xfrm>
          <a:prstGeom prst="rect">
            <a:avLst/>
          </a:prstGeom>
        </p:spPr>
        <p:txBody>
          <a:bodyPr wrap="none">
            <a:spAutoFit/>
          </a:bodyPr>
          <a:lstStyle/>
          <a:p>
            <a:r>
              <a:rPr lang="en-US" altLang="zh-CN" sz="2400" b="1" dirty="0" smtClean="0">
                <a:solidFill>
                  <a:srgbClr val="FF0000"/>
                </a:solidFill>
                <a:latin typeface="Courier New" pitchFamily="49" charset="0"/>
                <a:cs typeface="Courier New" pitchFamily="49" charset="0"/>
              </a:rPr>
              <a:t>buy</a:t>
            </a:r>
            <a:endParaRPr lang="zh-CN" altLang="en-US" sz="2400" dirty="0">
              <a:solidFill>
                <a:srgbClr val="FF0000"/>
              </a:solidFill>
            </a:endParaRPr>
          </a:p>
        </p:txBody>
      </p:sp>
      <p:sp>
        <p:nvSpPr>
          <p:cNvPr id="17" name="矩形 16"/>
          <p:cNvSpPr/>
          <p:nvPr/>
        </p:nvSpPr>
        <p:spPr>
          <a:xfrm>
            <a:off x="4804084" y="1399544"/>
            <a:ext cx="1290738" cy="461665"/>
          </a:xfrm>
          <a:prstGeom prst="rect">
            <a:avLst/>
          </a:prstGeom>
        </p:spPr>
        <p:txBody>
          <a:bodyPr wrap="none">
            <a:spAutoFit/>
          </a:bodyPr>
          <a:lstStyle/>
          <a:p>
            <a:r>
              <a:rPr lang="en-US" altLang="zh-CN" sz="2400" b="1" dirty="0" smtClean="0">
                <a:solidFill>
                  <a:srgbClr val="FF0000"/>
                </a:solidFill>
                <a:latin typeface="Courier New" pitchFamily="49" charset="0"/>
                <a:cs typeface="Courier New" pitchFamily="49" charset="0"/>
              </a:rPr>
              <a:t>Andrew</a:t>
            </a:r>
            <a:endParaRPr lang="zh-CN" altLang="en-US" sz="2400" dirty="0">
              <a:solidFill>
                <a:srgbClr val="FF0000"/>
              </a:solidFill>
            </a:endParaRPr>
          </a:p>
        </p:txBody>
      </p:sp>
      <p:sp>
        <p:nvSpPr>
          <p:cNvPr id="19" name="矩形 18"/>
          <p:cNvSpPr/>
          <p:nvPr/>
        </p:nvSpPr>
        <p:spPr>
          <a:xfrm>
            <a:off x="2996705" y="1399545"/>
            <a:ext cx="1659429" cy="461665"/>
          </a:xfrm>
          <a:prstGeom prst="rect">
            <a:avLst/>
          </a:prstGeom>
        </p:spPr>
        <p:txBody>
          <a:bodyPr wrap="none">
            <a:spAutoFit/>
          </a:bodyPr>
          <a:lstStyle/>
          <a:p>
            <a:r>
              <a:rPr lang="en-US" altLang="zh-CN" sz="2400" b="1" dirty="0" smtClean="0">
                <a:solidFill>
                  <a:srgbClr val="FF0000"/>
                </a:solidFill>
                <a:latin typeface="Courier New" pitchFamily="49" charset="0"/>
                <a:cs typeface="Courier New" pitchFamily="49" charset="0"/>
              </a:rPr>
              <a:t>discount</a:t>
            </a:r>
            <a:endParaRPr lang="zh-CN" altLang="en-US" sz="2400" dirty="0">
              <a:solidFill>
                <a:srgbClr val="FF0000"/>
              </a:solidFill>
            </a:endParaRPr>
          </a:p>
        </p:txBody>
      </p:sp>
      <p:sp>
        <p:nvSpPr>
          <p:cNvPr id="20" name="矩形 19"/>
          <p:cNvSpPr/>
          <p:nvPr/>
        </p:nvSpPr>
        <p:spPr>
          <a:xfrm>
            <a:off x="6221163" y="1399544"/>
            <a:ext cx="737702" cy="461665"/>
          </a:xfrm>
          <a:prstGeom prst="rect">
            <a:avLst/>
          </a:prstGeom>
        </p:spPr>
        <p:txBody>
          <a:bodyPr wrap="none">
            <a:spAutoFit/>
          </a:bodyPr>
          <a:lstStyle/>
          <a:p>
            <a:r>
              <a:rPr lang="en-US" altLang="zh-CN" sz="2400" b="1" dirty="0" smtClean="0">
                <a:solidFill>
                  <a:srgbClr val="FF0000"/>
                </a:solidFill>
                <a:latin typeface="Courier New" pitchFamily="49" charset="0"/>
                <a:cs typeface="Courier New" pitchFamily="49" charset="0"/>
              </a:rPr>
              <a:t>now</a:t>
            </a:r>
            <a:endParaRPr lang="zh-CN" altLang="en-US" sz="2400" dirty="0">
              <a:solidFill>
                <a:srgbClr val="FF0000"/>
              </a:solidFill>
            </a:endParaRPr>
          </a:p>
        </p:txBody>
      </p:sp>
      <p:sp>
        <p:nvSpPr>
          <p:cNvPr id="21" name="矩形 20"/>
          <p:cNvSpPr/>
          <p:nvPr/>
        </p:nvSpPr>
        <p:spPr>
          <a:xfrm>
            <a:off x="6998315" y="1399543"/>
            <a:ext cx="369012" cy="461665"/>
          </a:xfrm>
          <a:prstGeom prst="rect">
            <a:avLst/>
          </a:prstGeom>
        </p:spPr>
        <p:txBody>
          <a:bodyPr wrap="none">
            <a:spAutoFit/>
          </a:bodyPr>
          <a:lstStyle/>
          <a:p>
            <a:r>
              <a:rPr lang="en-US" altLang="zh-CN" sz="2400" b="1" dirty="0" smtClean="0">
                <a:solidFill>
                  <a:srgbClr val="FF0000"/>
                </a:solidFill>
                <a:latin typeface="Courier New" pitchFamily="49" charset="0"/>
                <a:cs typeface="Courier New" pitchFamily="49" charset="0"/>
              </a:rPr>
              <a:t>…</a:t>
            </a:r>
            <a:endParaRPr lang="zh-CN" altLang="en-US" sz="2400" dirty="0">
              <a:solidFill>
                <a:srgbClr val="FF0000"/>
              </a:solidFill>
            </a:endParaRPr>
          </a:p>
        </p:txBody>
      </p:sp>
      <p:sp>
        <p:nvSpPr>
          <p:cNvPr id="22" name="TextBox 11"/>
          <p:cNvSpPr txBox="1"/>
          <p:nvPr/>
        </p:nvSpPr>
        <p:spPr>
          <a:xfrm>
            <a:off x="4804084" y="2376110"/>
            <a:ext cx="4180367" cy="1200329"/>
          </a:xfrm>
          <a:prstGeom prst="rect">
            <a:avLst/>
          </a:prstGeom>
          <a:noFill/>
        </p:spPr>
        <p:txBody>
          <a:bodyPr wrap="square" rtlCol="0">
            <a:spAutoFit/>
          </a:bodyPr>
          <a:lstStyle/>
          <a:p>
            <a:pPr>
              <a:tabLst>
                <a:tab pos="914400" algn="l"/>
              </a:tabLst>
            </a:pPr>
            <a:r>
              <a:rPr lang="en-US" sz="1400" b="1" dirty="0" smtClean="0">
                <a:latin typeface="Courier New" pitchFamily="49" charset="0"/>
                <a:cs typeface="Courier New" pitchFamily="49" charset="0"/>
              </a:rPr>
              <a:t>From:</a:t>
            </a:r>
            <a:r>
              <a:rPr lang="en-US" sz="1400" b="1" dirty="0">
                <a:latin typeface="Courier New" pitchFamily="49" charset="0"/>
                <a:cs typeface="Courier New" pitchFamily="49" charset="0"/>
              </a:rPr>
              <a:t> </a:t>
            </a:r>
            <a:r>
              <a:rPr lang="en-US" sz="1400" b="1" dirty="0" smtClean="0">
                <a:latin typeface="Courier New" pitchFamily="49" charset="0"/>
                <a:cs typeface="Courier New" pitchFamily="49" charset="0"/>
              </a:rPr>
              <a:t>cheapsales@buystufffromme.com</a:t>
            </a:r>
          </a:p>
          <a:p>
            <a:pPr>
              <a:tabLst>
                <a:tab pos="914400" algn="l"/>
              </a:tabLst>
            </a:pPr>
            <a:r>
              <a:rPr lang="en-US" sz="1400" b="1" dirty="0" smtClean="0">
                <a:latin typeface="Courier New" pitchFamily="49" charset="0"/>
                <a:cs typeface="Courier New" pitchFamily="49" charset="0"/>
              </a:rPr>
              <a:t>To: ang@cs.stanford.edu</a:t>
            </a:r>
          </a:p>
          <a:p>
            <a:pPr>
              <a:tabLst>
                <a:tab pos="914400" algn="l"/>
              </a:tabLst>
            </a:pPr>
            <a:r>
              <a:rPr lang="en-US" sz="1400" b="1" dirty="0" smtClean="0">
                <a:latin typeface="Courier New" pitchFamily="49" charset="0"/>
                <a:cs typeface="Courier New" pitchFamily="49" charset="0"/>
              </a:rPr>
              <a:t>Subject:	Buy now!</a:t>
            </a:r>
          </a:p>
          <a:p>
            <a:pPr>
              <a:tabLst>
                <a:tab pos="914400" algn="l"/>
              </a:tabLst>
            </a:pPr>
            <a:endParaRPr lang="en-US" sz="1400" b="1" dirty="0">
              <a:latin typeface="Courier New" pitchFamily="49" charset="0"/>
              <a:cs typeface="Courier New" pitchFamily="49" charset="0"/>
            </a:endParaRPr>
          </a:p>
          <a:p>
            <a:pPr>
              <a:tabLst>
                <a:tab pos="914400" algn="l"/>
              </a:tabLst>
            </a:pPr>
            <a:r>
              <a:rPr lang="en-US" sz="1600" b="1" dirty="0" smtClean="0">
                <a:latin typeface="Courier New" pitchFamily="49" charset="0"/>
                <a:cs typeface="Courier New" pitchFamily="49" charset="0"/>
              </a:rPr>
              <a:t>Deal of the week! Buy now!</a:t>
            </a:r>
          </a:p>
        </p:txBody>
      </p:sp>
      <p:pic>
        <p:nvPicPr>
          <p:cNvPr id="23" name="图片 22"/>
          <p:cNvPicPr>
            <a:picLocks noChangeAspect="1"/>
          </p:cNvPicPr>
          <p:nvPr/>
        </p:nvPicPr>
        <p:blipFill rotWithShape="1">
          <a:blip r:embed="rId8">
            <a:extLst>
              <a:ext uri="{28A0092B-C50C-407E-A947-70E740481C1C}">
                <a14:useLocalDpi xmlns:a14="http://schemas.microsoft.com/office/drawing/2010/main" val="0"/>
              </a:ext>
            </a:extLst>
          </a:blip>
          <a:srcRect t="26681" r="52741"/>
          <a:stretch/>
        </p:blipFill>
        <p:spPr>
          <a:xfrm>
            <a:off x="971848" y="1928639"/>
            <a:ext cx="3407716" cy="2071443"/>
          </a:xfrm>
          <a:prstGeom prst="rect">
            <a:avLst/>
          </a:prstGeom>
        </p:spPr>
      </p:pic>
      <p:pic>
        <p:nvPicPr>
          <p:cNvPr id="24" name="图片 23"/>
          <p:cNvPicPr>
            <a:picLocks noChangeAspect="1"/>
          </p:cNvPicPr>
          <p:nvPr/>
        </p:nvPicPr>
        <p:blipFill rotWithShape="1">
          <a:blip r:embed="rId8">
            <a:extLst>
              <a:ext uri="{28A0092B-C50C-407E-A947-70E740481C1C}">
                <a14:useLocalDpi xmlns:a14="http://schemas.microsoft.com/office/drawing/2010/main" val="0"/>
              </a:ext>
            </a:extLst>
          </a:blip>
          <a:srcRect l="56190" t="21543" r="27959" b="54183"/>
          <a:stretch/>
        </p:blipFill>
        <p:spPr>
          <a:xfrm>
            <a:off x="7519808" y="1328882"/>
            <a:ext cx="1143000" cy="685799"/>
          </a:xfrm>
          <a:prstGeom prst="rect">
            <a:avLst/>
          </a:prstGeom>
        </p:spPr>
      </p:pic>
      <p:sp>
        <p:nvSpPr>
          <p:cNvPr id="25" name="TextBox 14"/>
          <p:cNvSpPr txBox="1"/>
          <p:nvPr/>
        </p:nvSpPr>
        <p:spPr>
          <a:xfrm>
            <a:off x="344497" y="4015151"/>
            <a:ext cx="8639953" cy="89255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smtClean="0">
                <a:solidFill>
                  <a:srgbClr val="FF0000"/>
                </a:solidFill>
                <a:effectLst>
                  <a:outerShdw blurRad="38100" dist="38100" dir="2700000" algn="tl">
                    <a:srgbClr val="000000">
                      <a:alpha val="43137"/>
                    </a:srgbClr>
                  </a:outerShdw>
                </a:effectLst>
              </a:rPr>
              <a:t>NOTE</a:t>
            </a:r>
            <a:r>
              <a:rPr lang="en-US" sz="2000" dirty="0" smtClean="0"/>
              <a:t>: In practice, take most frequently occurring </a:t>
            </a:r>
            <a:r>
              <a:rPr lang="en-US" sz="2000" i="1" dirty="0" smtClean="0"/>
              <a:t>n</a:t>
            </a:r>
            <a:r>
              <a:rPr lang="en-US" sz="2000" dirty="0" smtClean="0"/>
              <a:t> words ( 10,000 to 50,000) in training set, rather than manually pick 100 words.</a:t>
            </a:r>
          </a:p>
        </p:txBody>
      </p:sp>
    </p:spTree>
    <p:extLst>
      <p:ext uri="{BB962C8B-B14F-4D97-AF65-F5344CB8AC3E}">
        <p14:creationId xmlns:p14="http://schemas.microsoft.com/office/powerpoint/2010/main" val="28188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16" grpId="0"/>
      <p:bldP spid="17" grpId="0"/>
      <p:bldP spid="19" grpId="0"/>
      <p:bldP spid="20" grpId="0"/>
      <p:bldP spid="21" grpId="0"/>
      <p:bldP spid="22"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9600" y="5477"/>
            <a:ext cx="1425390" cy="369332"/>
          </a:xfrm>
          <a:prstGeom prst="rect">
            <a:avLst/>
          </a:prstGeom>
        </p:spPr>
        <p:txBody>
          <a:bodyPr wrap="none">
            <a:spAutoFit/>
          </a:bodyPr>
          <a:lstStyle/>
          <a:p>
            <a:r>
              <a:rPr lang="en-US" altLang="zh-CN" dirty="0" err="1">
                <a:solidFill>
                  <a:srgbClr val="000000"/>
                </a:solidFill>
                <a:latin typeface="Courier New" panose="02070309020205020404" pitchFamily="49" charset="0"/>
              </a:rPr>
              <a:t>vocabList</a:t>
            </a:r>
            <a:endParaRPr lang="en-US" altLang="zh-CN" dirty="0">
              <a:solidFill>
                <a:srgbClr val="000000"/>
              </a:solidFill>
              <a:latin typeface="Courier New" panose="02070309020205020404" pitchFamily="49" charset="0"/>
            </a:endParaRPr>
          </a:p>
        </p:txBody>
      </p:sp>
      <p:pic>
        <p:nvPicPr>
          <p:cNvPr id="3" name="图片 2"/>
          <p:cNvPicPr>
            <a:picLocks noChangeAspect="1"/>
          </p:cNvPicPr>
          <p:nvPr/>
        </p:nvPicPr>
        <p:blipFill>
          <a:blip r:embed="rId2"/>
          <a:stretch>
            <a:fillRect/>
          </a:stretch>
        </p:blipFill>
        <p:spPr>
          <a:xfrm>
            <a:off x="838200" y="374809"/>
            <a:ext cx="838200" cy="4607428"/>
          </a:xfrm>
          <a:prstGeom prst="rect">
            <a:avLst/>
          </a:prstGeom>
        </p:spPr>
      </p:pic>
      <p:sp>
        <p:nvSpPr>
          <p:cNvPr id="4" name="矩形 3"/>
          <p:cNvSpPr/>
          <p:nvPr/>
        </p:nvSpPr>
        <p:spPr>
          <a:xfrm>
            <a:off x="2514600" y="7858"/>
            <a:ext cx="1976823" cy="369332"/>
          </a:xfrm>
          <a:prstGeom prst="rect">
            <a:avLst/>
          </a:prstGeom>
        </p:spPr>
        <p:txBody>
          <a:bodyPr wrap="none">
            <a:spAutoFit/>
          </a:bodyPr>
          <a:lstStyle/>
          <a:p>
            <a:r>
              <a:rPr lang="en-US" altLang="zh-CN" dirty="0" err="1">
                <a:solidFill>
                  <a:srgbClr val="A020F0"/>
                </a:solidFill>
                <a:latin typeface="Courier New" panose="02070309020205020404" pitchFamily="49" charset="0"/>
              </a:rPr>
              <a:t>spamTrain.mat</a:t>
            </a:r>
            <a:endParaRPr lang="en-US" altLang="zh-CN" dirty="0">
              <a:solidFill>
                <a:srgbClr val="A020F0"/>
              </a:solidFill>
              <a:latin typeface="Courier New" panose="02070309020205020404" pitchFamily="49" charset="0"/>
            </a:endParaRPr>
          </a:p>
        </p:txBody>
      </p:sp>
      <p:pic>
        <p:nvPicPr>
          <p:cNvPr id="5" name="图片 4"/>
          <p:cNvPicPr>
            <a:picLocks noChangeAspect="1"/>
          </p:cNvPicPr>
          <p:nvPr/>
        </p:nvPicPr>
        <p:blipFill>
          <a:blip r:embed="rId3"/>
          <a:stretch>
            <a:fillRect/>
          </a:stretch>
        </p:blipFill>
        <p:spPr>
          <a:xfrm>
            <a:off x="2514600" y="514350"/>
            <a:ext cx="3305175" cy="304800"/>
          </a:xfrm>
          <a:prstGeom prst="rect">
            <a:avLst/>
          </a:prstGeom>
        </p:spPr>
      </p:pic>
      <p:pic>
        <p:nvPicPr>
          <p:cNvPr id="6" name="图片 5"/>
          <p:cNvPicPr>
            <a:picLocks noChangeAspect="1"/>
          </p:cNvPicPr>
          <p:nvPr/>
        </p:nvPicPr>
        <p:blipFill>
          <a:blip r:embed="rId4"/>
          <a:stretch>
            <a:fillRect/>
          </a:stretch>
        </p:blipFill>
        <p:spPr>
          <a:xfrm>
            <a:off x="2514600" y="850106"/>
            <a:ext cx="3009900" cy="266700"/>
          </a:xfrm>
          <a:prstGeom prst="rect">
            <a:avLst/>
          </a:prstGeom>
        </p:spPr>
      </p:pic>
      <p:sp>
        <p:nvSpPr>
          <p:cNvPr id="7" name="矩形 6"/>
          <p:cNvSpPr/>
          <p:nvPr/>
        </p:nvSpPr>
        <p:spPr>
          <a:xfrm>
            <a:off x="2286000" y="2266950"/>
            <a:ext cx="6477000" cy="923330"/>
          </a:xfrm>
          <a:prstGeom prst="rect">
            <a:avLst/>
          </a:prstGeom>
        </p:spPr>
        <p:txBody>
          <a:bodyPr wrap="square">
            <a:spAutoFit/>
          </a:bodyPr>
          <a:lstStyle/>
          <a:p>
            <a:r>
              <a:rPr lang="en-US" altLang="zh-CN" b="1" dirty="0" err="1">
                <a:solidFill>
                  <a:srgbClr val="00B050"/>
                </a:solidFill>
                <a:latin typeface="Courier New" panose="02070309020205020404" pitchFamily="49" charset="0"/>
              </a:rPr>
              <a:t>file_contents</a:t>
            </a:r>
            <a:r>
              <a:rPr lang="en-US" altLang="zh-CN" b="1" dirty="0">
                <a:solidFill>
                  <a:srgbClr val="00B050"/>
                </a:solidFill>
                <a:latin typeface="Courier New" panose="02070309020205020404" pitchFamily="49" charset="0"/>
              </a:rPr>
              <a:t> = </a:t>
            </a:r>
            <a:r>
              <a:rPr lang="en-US" altLang="zh-CN" b="1" dirty="0" err="1">
                <a:solidFill>
                  <a:srgbClr val="00B050"/>
                </a:solidFill>
                <a:latin typeface="Courier New" panose="02070309020205020404" pitchFamily="49" charset="0"/>
              </a:rPr>
              <a:t>readFile</a:t>
            </a:r>
            <a:r>
              <a:rPr lang="en-US" altLang="zh-CN" b="1" dirty="0">
                <a:solidFill>
                  <a:srgbClr val="00B050"/>
                </a:solidFill>
                <a:latin typeface="Courier New" panose="02070309020205020404" pitchFamily="49" charset="0"/>
              </a:rPr>
              <a:t>(filename);</a:t>
            </a:r>
          </a:p>
          <a:p>
            <a:r>
              <a:rPr lang="en-US" altLang="zh-CN" b="1" dirty="0" err="1">
                <a:solidFill>
                  <a:srgbClr val="00B050"/>
                </a:solidFill>
                <a:latin typeface="Courier New" panose="02070309020205020404" pitchFamily="49" charset="0"/>
              </a:rPr>
              <a:t>word_indices</a:t>
            </a:r>
            <a:r>
              <a:rPr lang="en-US" altLang="zh-CN" b="1" dirty="0">
                <a:solidFill>
                  <a:srgbClr val="00B050"/>
                </a:solidFill>
                <a:latin typeface="Courier New" panose="02070309020205020404" pitchFamily="49" charset="0"/>
              </a:rPr>
              <a:t>  = </a:t>
            </a:r>
            <a:r>
              <a:rPr lang="en-US" altLang="zh-CN" b="1" dirty="0" err="1">
                <a:solidFill>
                  <a:srgbClr val="00B050"/>
                </a:solidFill>
                <a:latin typeface="Courier New" panose="02070309020205020404" pitchFamily="49" charset="0"/>
              </a:rPr>
              <a:t>processEmail</a:t>
            </a:r>
            <a:r>
              <a:rPr lang="en-US" altLang="zh-CN" b="1" dirty="0">
                <a:solidFill>
                  <a:srgbClr val="00B050"/>
                </a:solidFill>
                <a:latin typeface="Courier New" panose="02070309020205020404" pitchFamily="49" charset="0"/>
              </a:rPr>
              <a:t>(</a:t>
            </a:r>
            <a:r>
              <a:rPr lang="en-US" altLang="zh-CN" b="1" dirty="0" err="1">
                <a:solidFill>
                  <a:srgbClr val="00B050"/>
                </a:solidFill>
                <a:latin typeface="Courier New" panose="02070309020205020404" pitchFamily="49" charset="0"/>
              </a:rPr>
              <a:t>file_contents</a:t>
            </a:r>
            <a:r>
              <a:rPr lang="en-US" altLang="zh-CN" b="1" dirty="0">
                <a:solidFill>
                  <a:srgbClr val="00B050"/>
                </a:solidFill>
                <a:latin typeface="Courier New" panose="02070309020205020404" pitchFamily="49" charset="0"/>
              </a:rPr>
              <a:t>);</a:t>
            </a:r>
          </a:p>
          <a:p>
            <a:r>
              <a:rPr lang="en-US" altLang="zh-CN" b="1" dirty="0">
                <a:solidFill>
                  <a:srgbClr val="00B050"/>
                </a:solidFill>
                <a:latin typeface="Courier New" panose="02070309020205020404" pitchFamily="49" charset="0"/>
              </a:rPr>
              <a:t>x             = </a:t>
            </a:r>
            <a:r>
              <a:rPr lang="en-US" altLang="zh-CN" b="1" dirty="0" err="1">
                <a:solidFill>
                  <a:srgbClr val="00B050"/>
                </a:solidFill>
                <a:latin typeface="Courier New" panose="02070309020205020404" pitchFamily="49" charset="0"/>
              </a:rPr>
              <a:t>emailFeatures</a:t>
            </a:r>
            <a:r>
              <a:rPr lang="en-US" altLang="zh-CN" b="1" dirty="0">
                <a:solidFill>
                  <a:srgbClr val="00B050"/>
                </a:solidFill>
                <a:latin typeface="Courier New" panose="02070309020205020404" pitchFamily="49" charset="0"/>
              </a:rPr>
              <a:t>(</a:t>
            </a:r>
            <a:r>
              <a:rPr lang="en-US" altLang="zh-CN" b="1" dirty="0" err="1">
                <a:solidFill>
                  <a:srgbClr val="00B050"/>
                </a:solidFill>
                <a:latin typeface="Courier New" panose="02070309020205020404" pitchFamily="49" charset="0"/>
              </a:rPr>
              <a:t>word_indices</a:t>
            </a:r>
            <a:r>
              <a:rPr lang="en-US" altLang="zh-CN" b="1" dirty="0">
                <a:solidFill>
                  <a:srgbClr val="00B050"/>
                </a:solidFill>
                <a:latin typeface="Courier New" panose="02070309020205020404" pitchFamily="49" charset="0"/>
              </a:rPr>
              <a:t>);</a:t>
            </a:r>
          </a:p>
        </p:txBody>
      </p:sp>
    </p:spTree>
    <p:extLst>
      <p:ext uri="{BB962C8B-B14F-4D97-AF65-F5344CB8AC3E}">
        <p14:creationId xmlns:p14="http://schemas.microsoft.com/office/powerpoint/2010/main" val="237817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35"/>
          <p:cNvSpPr txBox="1"/>
          <p:nvPr/>
        </p:nvSpPr>
        <p:spPr>
          <a:xfrm>
            <a:off x="381000" y="278269"/>
            <a:ext cx="8305800" cy="430887"/>
          </a:xfrm>
          <a:prstGeom prst="rect">
            <a:avLst/>
          </a:prstGeom>
          <a:noFill/>
        </p:spPr>
        <p:txBody>
          <a:bodyPr wrap="square" rtlCol="0">
            <a:spAutoFit/>
          </a:bodyPr>
          <a:lstStyle/>
          <a:p>
            <a:r>
              <a:rPr lang="en-US" sz="2200" b="1" dirty="0" smtClean="0"/>
              <a:t>Building a spam classifier</a:t>
            </a:r>
          </a:p>
        </p:txBody>
      </p:sp>
      <p:sp>
        <p:nvSpPr>
          <p:cNvPr id="6" name="TextBox 5"/>
          <p:cNvSpPr txBox="1"/>
          <p:nvPr/>
        </p:nvSpPr>
        <p:spPr>
          <a:xfrm>
            <a:off x="381000" y="647640"/>
            <a:ext cx="8305800" cy="1107996"/>
          </a:xfrm>
          <a:prstGeom prst="rect">
            <a:avLst/>
          </a:prstGeom>
          <a:noFill/>
        </p:spPr>
        <p:txBody>
          <a:bodyPr wrap="square" rtlCol="0">
            <a:spAutoFit/>
          </a:bodyPr>
          <a:lstStyle/>
          <a:p>
            <a:pPr algn="just"/>
            <a:r>
              <a:rPr lang="en-US" sz="2200" dirty="0" smtClean="0"/>
              <a:t>How to spend your time to make it have low error?</a:t>
            </a:r>
          </a:p>
          <a:p>
            <a:pPr marL="800100" lvl="1" indent="-342900" algn="just">
              <a:buFontTx/>
              <a:buChar char="-"/>
            </a:pPr>
            <a:r>
              <a:rPr lang="en-US" sz="2200" dirty="0" smtClean="0"/>
              <a:t>Collect lots of data</a:t>
            </a:r>
          </a:p>
          <a:p>
            <a:pPr marL="1257300" lvl="2" indent="-342900" algn="just">
              <a:buFontTx/>
              <a:buChar char="-"/>
            </a:pPr>
            <a:r>
              <a:rPr lang="en-US" sz="2200" dirty="0" smtClean="0"/>
              <a:t>E.g. “honeypot” project.</a:t>
            </a:r>
          </a:p>
        </p:txBody>
      </p:sp>
      <p:pic>
        <p:nvPicPr>
          <p:cNvPr id="2050" name="Picture 2" descr="Stop Spam Honeyp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6" y="1755636"/>
            <a:ext cx="9141064" cy="234011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838200" y="4324350"/>
            <a:ext cx="7924800" cy="400110"/>
          </a:xfrm>
          <a:prstGeom prst="rect">
            <a:avLst/>
          </a:prstGeom>
        </p:spPr>
        <p:txBody>
          <a:bodyPr wrap="square">
            <a:spAutoFit/>
          </a:bodyPr>
          <a:lstStyle/>
          <a:p>
            <a:r>
              <a:rPr lang="en-US" altLang="zh-CN" sz="2000" b="1" dirty="0" smtClean="0">
                <a:solidFill>
                  <a:srgbClr val="FF0000"/>
                </a:solidFill>
              </a:rPr>
              <a:t>G</a:t>
            </a:r>
            <a:r>
              <a:rPr lang="zh-CN" altLang="en-US" sz="2000" b="1" dirty="0" smtClean="0">
                <a:solidFill>
                  <a:srgbClr val="FF0000"/>
                </a:solidFill>
              </a:rPr>
              <a:t>ETTING LOTS OF DATA WILL OFTEN HELP, BUT NOT ALL THE TIME</a:t>
            </a:r>
            <a:r>
              <a:rPr lang="en-US" altLang="zh-CN" sz="2000" b="1" dirty="0" smtClean="0">
                <a:solidFill>
                  <a:srgbClr val="FF0000"/>
                </a:solidFill>
              </a:rPr>
              <a:t>.</a:t>
            </a:r>
            <a:endParaRPr lang="zh-CN" altLang="en-US" sz="2000" b="1" dirty="0">
              <a:solidFill>
                <a:srgbClr val="FF0000"/>
              </a:solidFill>
            </a:endParaRPr>
          </a:p>
        </p:txBody>
      </p:sp>
    </p:spTree>
    <p:extLst>
      <p:ext uri="{BB962C8B-B14F-4D97-AF65-F5344CB8AC3E}">
        <p14:creationId xmlns:p14="http://schemas.microsoft.com/office/powerpoint/2010/main" val="3810376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randombar(horizontal)">
                                      <p:cBhvr>
                                        <p:cTn id="15" dur="500"/>
                                        <p:tgtEl>
                                          <p:spTgt spid="205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762000" y="2571750"/>
            <a:ext cx="7696200" cy="1981200"/>
          </a:xfrm>
          <a:prstGeom prst="roundRect">
            <a:avLst>
              <a:gd name="adj" fmla="val 104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36" name="TextBox 135"/>
          <p:cNvSpPr txBox="1"/>
          <p:nvPr/>
        </p:nvSpPr>
        <p:spPr>
          <a:xfrm>
            <a:off x="381000" y="278269"/>
            <a:ext cx="8305800" cy="430887"/>
          </a:xfrm>
          <a:prstGeom prst="rect">
            <a:avLst/>
          </a:prstGeom>
          <a:noFill/>
        </p:spPr>
        <p:txBody>
          <a:bodyPr wrap="square" rtlCol="0">
            <a:spAutoFit/>
          </a:bodyPr>
          <a:lstStyle/>
          <a:p>
            <a:r>
              <a:rPr lang="en-US" sz="2200" b="1" dirty="0" smtClean="0"/>
              <a:t>Building a spam classifier</a:t>
            </a:r>
          </a:p>
        </p:txBody>
      </p:sp>
      <p:sp>
        <p:nvSpPr>
          <p:cNvPr id="6" name="TextBox 5"/>
          <p:cNvSpPr txBox="1"/>
          <p:nvPr/>
        </p:nvSpPr>
        <p:spPr>
          <a:xfrm>
            <a:off x="381000" y="647640"/>
            <a:ext cx="8305800" cy="1785104"/>
          </a:xfrm>
          <a:prstGeom prst="rect">
            <a:avLst/>
          </a:prstGeom>
          <a:noFill/>
        </p:spPr>
        <p:txBody>
          <a:bodyPr wrap="square" rtlCol="0">
            <a:spAutoFit/>
          </a:bodyPr>
          <a:lstStyle/>
          <a:p>
            <a:pPr algn="just"/>
            <a:r>
              <a:rPr lang="en-US" sz="2200" dirty="0" smtClean="0"/>
              <a:t>How to spend your time to make it have low error?</a:t>
            </a:r>
          </a:p>
          <a:p>
            <a:pPr marL="800100" lvl="1" indent="-342900" algn="just">
              <a:buFontTx/>
              <a:buChar char="-"/>
            </a:pPr>
            <a:r>
              <a:rPr lang="en-US" sz="2200" dirty="0" smtClean="0"/>
              <a:t>Collect lots of data</a:t>
            </a:r>
          </a:p>
          <a:p>
            <a:pPr marL="1257300" lvl="2" indent="-342900" algn="just">
              <a:buFontTx/>
              <a:buChar char="-"/>
            </a:pPr>
            <a:r>
              <a:rPr lang="en-US" sz="2200" dirty="0" smtClean="0"/>
              <a:t>E.g. “honeypot” project.</a:t>
            </a:r>
          </a:p>
          <a:p>
            <a:pPr marL="800100" lvl="1" indent="-342900" algn="just">
              <a:buFontTx/>
              <a:buChar char="-"/>
            </a:pPr>
            <a:r>
              <a:rPr lang="en-US" sz="2200" dirty="0" smtClean="0"/>
              <a:t>Develop sophisticated features based on email routing information (from email header).</a:t>
            </a:r>
          </a:p>
        </p:txBody>
      </p:sp>
      <p:sp>
        <p:nvSpPr>
          <p:cNvPr id="2" name="矩形 1"/>
          <p:cNvSpPr/>
          <p:nvPr/>
        </p:nvSpPr>
        <p:spPr>
          <a:xfrm>
            <a:off x="952500" y="2647950"/>
            <a:ext cx="7467600" cy="1754326"/>
          </a:xfrm>
          <a:prstGeom prst="rect">
            <a:avLst/>
          </a:prstGeom>
        </p:spPr>
        <p:txBody>
          <a:bodyPr wrap="square">
            <a:spAutoFit/>
          </a:bodyPr>
          <a:lstStyle/>
          <a:p>
            <a:r>
              <a:rPr lang="en-US" altLang="zh-CN" b="1" dirty="0" smtClean="0">
                <a:solidFill>
                  <a:srgbClr val="FF0000"/>
                </a:solidFill>
                <a:effectLst>
                  <a:outerShdw blurRad="38100" dist="38100" dir="2700000" algn="tl">
                    <a:srgbClr val="000000">
                      <a:alpha val="43137"/>
                    </a:srgbClr>
                  </a:outerShdw>
                </a:effectLst>
              </a:rPr>
              <a:t>S</a:t>
            </a:r>
            <a:r>
              <a:rPr lang="zh-CN" altLang="en-US" b="1" dirty="0" smtClean="0">
                <a:solidFill>
                  <a:srgbClr val="FF0000"/>
                </a:solidFill>
                <a:effectLst>
                  <a:outerShdw blurRad="38100" dist="38100" dir="2700000" algn="tl">
                    <a:srgbClr val="000000">
                      <a:alpha val="43137"/>
                    </a:srgbClr>
                  </a:outerShdw>
                </a:effectLst>
              </a:rPr>
              <a:t>pammers </a:t>
            </a:r>
            <a:r>
              <a:rPr lang="en-US" altLang="zh-CN" dirty="0" smtClean="0"/>
              <a:t>often </a:t>
            </a:r>
            <a:r>
              <a:rPr lang="zh-CN" altLang="en-US" dirty="0" smtClean="0"/>
              <a:t>try to </a:t>
            </a:r>
            <a:r>
              <a:rPr lang="zh-CN" altLang="en-US" dirty="0"/>
              <a:t>obscure the origins </a:t>
            </a:r>
            <a:r>
              <a:rPr lang="zh-CN" altLang="en-US" dirty="0" smtClean="0"/>
              <a:t>of the </a:t>
            </a:r>
            <a:r>
              <a:rPr lang="zh-CN" altLang="en-US" dirty="0"/>
              <a:t>email, and </a:t>
            </a:r>
            <a:r>
              <a:rPr lang="zh-CN" altLang="en-US" dirty="0" smtClean="0"/>
              <a:t>maybe use </a:t>
            </a:r>
            <a:r>
              <a:rPr lang="zh-CN" altLang="en-US" dirty="0"/>
              <a:t>fake email headers</a:t>
            </a:r>
            <a:r>
              <a:rPr lang="zh-CN" altLang="en-US" dirty="0" smtClean="0"/>
              <a:t>. Or </a:t>
            </a:r>
            <a:r>
              <a:rPr lang="zh-CN" altLang="en-US" dirty="0"/>
              <a:t>send email through </a:t>
            </a:r>
            <a:r>
              <a:rPr lang="zh-CN" altLang="en-US" dirty="0" smtClean="0"/>
              <a:t>very unusual </a:t>
            </a:r>
            <a:r>
              <a:rPr lang="zh-CN" altLang="en-US" dirty="0"/>
              <a:t>sets of computer service</a:t>
            </a:r>
            <a:r>
              <a:rPr lang="zh-CN" altLang="en-US" dirty="0" smtClean="0"/>
              <a:t>. Through </a:t>
            </a:r>
            <a:r>
              <a:rPr lang="zh-CN" altLang="en-US" dirty="0"/>
              <a:t>very unusual routes, in order to get the spam to you</a:t>
            </a:r>
            <a:r>
              <a:rPr lang="zh-CN" altLang="en-US" dirty="0" smtClean="0"/>
              <a:t>. And </a:t>
            </a:r>
            <a:r>
              <a:rPr lang="zh-CN" altLang="en-US" dirty="0"/>
              <a:t>some of this information will be reflected in the email header</a:t>
            </a:r>
            <a:r>
              <a:rPr lang="zh-CN" altLang="en-US" dirty="0" smtClean="0"/>
              <a:t>. </a:t>
            </a:r>
            <a:r>
              <a:rPr lang="en-US" altLang="zh-CN" dirty="0" smtClean="0"/>
              <a:t>S</a:t>
            </a:r>
            <a:r>
              <a:rPr lang="zh-CN" altLang="en-US" dirty="0" smtClean="0"/>
              <a:t>o looking </a:t>
            </a:r>
            <a:r>
              <a:rPr lang="zh-CN" altLang="en-US" dirty="0"/>
              <a:t>at the email headers </a:t>
            </a:r>
            <a:r>
              <a:rPr lang="zh-CN" altLang="en-US" dirty="0" smtClean="0"/>
              <a:t>and develop </a:t>
            </a:r>
            <a:r>
              <a:rPr lang="zh-CN" altLang="en-US" dirty="0"/>
              <a:t>more sophisticated </a:t>
            </a:r>
            <a:r>
              <a:rPr lang="zh-CN" altLang="en-US" dirty="0" smtClean="0"/>
              <a:t>features to </a:t>
            </a:r>
            <a:r>
              <a:rPr lang="zh-CN" altLang="en-US" dirty="0"/>
              <a:t>capture this sort </a:t>
            </a:r>
            <a:r>
              <a:rPr lang="zh-CN" altLang="en-US" dirty="0" smtClean="0"/>
              <a:t>of email </a:t>
            </a:r>
            <a:r>
              <a:rPr lang="zh-CN" altLang="en-US" dirty="0"/>
              <a:t>routing </a:t>
            </a:r>
            <a:r>
              <a:rPr lang="zh-CN" altLang="en-US" dirty="0" smtClean="0"/>
              <a:t>information </a:t>
            </a:r>
            <a:r>
              <a:rPr lang="zh-CN" altLang="en-US" dirty="0"/>
              <a:t>to identify </a:t>
            </a:r>
            <a:r>
              <a:rPr lang="zh-CN" altLang="en-US" dirty="0" smtClean="0">
                <a:solidFill>
                  <a:srgbClr val="FF0000"/>
                </a:solidFill>
              </a:rPr>
              <a:t>SPAM</a:t>
            </a:r>
            <a:r>
              <a:rPr lang="zh-CN" altLang="en-US" dirty="0" smtClean="0"/>
              <a:t>.</a:t>
            </a:r>
            <a:endParaRPr lang="zh-CN" altLang="en-US" dirty="0"/>
          </a:p>
        </p:txBody>
      </p:sp>
    </p:spTree>
    <p:extLst>
      <p:ext uri="{BB962C8B-B14F-4D97-AF65-F5344CB8AC3E}">
        <p14:creationId xmlns:p14="http://schemas.microsoft.com/office/powerpoint/2010/main" val="114915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900" decel="100000" fill="hold"/>
                                        <p:tgtEl>
                                          <p:spTgt spid="2"/>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PREVIOUS_ACTIVE_SLIDE" val="54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y = 1&#10;$&#10;&#10;\end{document}"/>
  <p:tag name="IGUANATEXSIZE" val="20"/>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y = 1&#10;$&#10;&#10;\end{document}"/>
  <p:tag name="IGUANATEXSIZE" val="20"/>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y = 1&#10;$&#10;&#10;\end{document}"/>
  <p:tag name="IGUANATEXSIZE" val="20"/>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y = 1&#10;$&#10;&#10;\end{document}"/>
  <p:tag name="IGUANATEXSIZE" val="20"/>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0 \leq h_\theta(x) \leq 1&#10;$&#10;&#10;\end{document}"/>
  <p:tag name="IGUANATEXSIZE" val="20"/>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h_\theta (x) \geq 0.5&#10;$&#10;&#10;\end{document}"/>
  <p:tag name="IGUANATEXSIZE" val="20"/>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h_\theta (x) &lt; 0.5&#10;$&#10;&#10;\end{document}"/>
  <p:tag name="IGUANATEXSIZE" val="20"/>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0 \leq h_\theta(x) \leq 1&#10;$&#10;&#10;\end{document}"/>
  <p:tag name="IGUANATEXSIZE" val="20"/>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h_\theta (x) \geq 0.5&#10;$&#10;&#10;\end{document}"/>
  <p:tag name="IGUANATEXSIZE" val="20"/>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h_\theta (x) &lt; 0.5&#10;$&#10;&#10;\end{document}"/>
  <p:tag name="IGUANATEXSIZE" val="2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 =&#10;$&#10;&#10;\end{document}"/>
  <p:tag name="IGUANATEXSIZE" val="20"/>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y = 1&#10;$&#10;&#10;\end{document}"/>
  <p:tag name="IGUANATEXSIZE" val="20"/>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0 \leq h_\theta(x) \leq 1&#10;$&#10;&#10;\end{document}"/>
  <p:tag name="IGUANATEXSIZE" val="20"/>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h_\theta (x) \geq 0.5&#10;$&#10;&#10;\end{document}"/>
  <p:tag name="IGUANATEXSIZE" val="20"/>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h_\theta (x) &lt; 0.5&#10;$&#10;&#10;\end{document}"/>
  <p:tag name="IGUANATEXSIZE" val="20"/>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frac{P+R}{2}&#10;$&#10;&#10;\end{document}"/>
  <p:tag name="IGUANATEXSIZE" val="20"/>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2\frac{PR}{P+R} &#10;$&#10;&#10;\end{document}"/>
  <p:tag name="IGUANATEXSIZE" val="20"/>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frac{P+R}{2}&#10;$&#10;&#10;\end{document}"/>
  <p:tag name="IGUANATEXSIZE" val="20"/>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2\frac{PR}{P+R} &#10;$&#10;&#10;\end{document}"/>
  <p:tag name="IGUANATEXSIZE" val="20"/>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x \in \mathbb{R}^{n+1}&#10;$&#10;&#10;\end{document}"/>
  <p:tag name="IGUANATEXSIZE" val="20"/>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x$&#10;&#10;\end{document}"/>
  <p:tag name="IGUANATEXSIZE" val="28"/>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y = &#10;$&#10;&#10;\end{document}"/>
  <p:tag name="IGUANATEXSIZE" val="20"/>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y&#10;$&#10;&#10;\end{document}"/>
  <p:tag name="IGUANATEXSIZE" val="28"/>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y&#10;$&#10;&#10;\end{document}"/>
  <p:tag name="IGUANATEXSIZE" val="28"/>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10;$&#10;&#10;\end{document}"/>
  <p:tag name="IGUANATEXSIZE" val="20"/>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m_{CV} =&#10;$&#10;&#10;\end{document}"/>
  <p:tag name="IGUANATEXSIZE" val="2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h_\theta(x)&#10;$&#10;&#10;\end{document}"/>
  <p:tag name="IGUANATEXSIZE" val="2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y = 1&#10;$&#10;&#10;\end{document}"/>
  <p:tag name="IGUANATEXSIZE" val="2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y = 0&#10;$&#10;&#10;\end{document}"/>
  <p:tag name="IGUANATEXSIZE" val="2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y = 1&#10;$&#10;&#10;\end{document}"/>
  <p:tag name="IGUANATEXSIZE" val="20"/>
</p:tagLst>
</file>

<file path=ppt/theme/theme1.xml><?xml version="1.0" encoding="utf-8"?>
<a:theme xmlns:a="http://schemas.openxmlformats.org/drawingml/2006/main" name="1_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Template>
  <TotalTime>10886</TotalTime>
  <Words>2183</Words>
  <Application>Microsoft Office PowerPoint</Application>
  <PresentationFormat>全屏显示(16:9)</PresentationFormat>
  <Paragraphs>612</Paragraphs>
  <Slides>50</Slides>
  <Notes>5</Notes>
  <HiddenSlides>0</HiddenSlides>
  <MMClips>0</MMClips>
  <ScaleCrop>false</ScaleCrop>
  <HeadingPairs>
    <vt:vector size="6" baseType="variant">
      <vt:variant>
        <vt:lpstr>已用的字体</vt:lpstr>
      </vt:variant>
      <vt:variant>
        <vt:i4>5</vt:i4>
      </vt:variant>
      <vt:variant>
        <vt:lpstr>主题</vt:lpstr>
      </vt:variant>
      <vt:variant>
        <vt:i4>4</vt:i4>
      </vt:variant>
      <vt:variant>
        <vt:lpstr>幻灯片标题</vt:lpstr>
      </vt:variant>
      <vt:variant>
        <vt:i4>50</vt:i4>
      </vt:variant>
    </vt:vector>
  </HeadingPairs>
  <TitlesOfParts>
    <vt:vector size="59" baseType="lpstr">
      <vt:lpstr>Arial Unicode MS</vt:lpstr>
      <vt:lpstr>宋体</vt:lpstr>
      <vt:lpstr>Arial</vt:lpstr>
      <vt:lpstr>Calibri</vt:lpstr>
      <vt:lpstr>Courier New</vt:lpstr>
      <vt:lpstr>1_Lecture</vt:lpstr>
      <vt:lpstr>2_Office Theme</vt:lpstr>
      <vt:lpstr>3_Office Theme</vt:lpstr>
      <vt:lpstr>2_Lecture</vt:lpstr>
      <vt:lpstr>PowerPoint 演示文稿</vt:lpstr>
      <vt:lpstr>PowerPoint 演示文稿</vt:lpstr>
      <vt:lpstr>PowerPoint 演示文稿</vt:lpstr>
      <vt:lpstr>Prioritizing what to work on: Spam classification example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Error analysis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Error metrics for skewed classes</vt:lpstr>
      <vt:lpstr>PowerPoint 演示文稿</vt:lpstr>
      <vt:lpstr>PowerPoint 演示文稿</vt:lpstr>
      <vt:lpstr>PowerPoint 演示文稿</vt:lpstr>
      <vt:lpstr>PowerPoint 演示文稿</vt:lpstr>
      <vt:lpstr>PowerPoint 演示文稿</vt:lpstr>
      <vt:lpstr>Trading off precision and recall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Data for machine learning</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Programming</dc:title>
  <dc:creator>OpenClassroom</dc:creator>
  <cp:lastModifiedBy>Samuel</cp:lastModifiedBy>
  <cp:revision>617</cp:revision>
  <dcterms:created xsi:type="dcterms:W3CDTF">2010-07-08T21:59:02Z</dcterms:created>
  <dcterms:modified xsi:type="dcterms:W3CDTF">2014-06-11T00:16:46Z</dcterms:modified>
</cp:coreProperties>
</file>